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452" r:id="rId2"/>
    <p:sldId id="486" r:id="rId3"/>
    <p:sldId id="487" r:id="rId4"/>
    <p:sldId id="481" r:id="rId5"/>
    <p:sldId id="482" r:id="rId6"/>
    <p:sldId id="488" r:id="rId7"/>
    <p:sldId id="475" r:id="rId8"/>
    <p:sldId id="476" r:id="rId9"/>
    <p:sldId id="477" r:id="rId10"/>
    <p:sldId id="479" r:id="rId11"/>
    <p:sldId id="478" r:id="rId12"/>
    <p:sldId id="470" r:id="rId13"/>
    <p:sldId id="471" r:id="rId14"/>
    <p:sldId id="472" r:id="rId15"/>
    <p:sldId id="474" r:id="rId16"/>
    <p:sldId id="489" r:id="rId17"/>
    <p:sldId id="485" r:id="rId18"/>
    <p:sldId id="469" r:id="rId19"/>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66FF"/>
    <a:srgbClr val="0000FF"/>
    <a:srgbClr val="0033CC"/>
    <a:srgbClr val="6699FF"/>
    <a:srgbClr val="FF9900"/>
    <a:srgbClr val="33CC33"/>
    <a:srgbClr val="FF66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284" autoAdjust="0"/>
  </p:normalViewPr>
  <p:slideViewPr>
    <p:cSldViewPr showGuides="1">
      <p:cViewPr>
        <p:scale>
          <a:sx n="60" d="100"/>
          <a:sy n="60" d="100"/>
        </p:scale>
        <p:origin x="-2244" y="-438"/>
      </p:cViewPr>
      <p:guideLst>
        <p:guide orient="horz" pos="1480"/>
        <p:guide orient="horz" pos="119"/>
        <p:guide orient="horz" pos="1117"/>
        <p:guide pos="975"/>
        <p:guide pos="5556"/>
        <p:guide pos="2971"/>
        <p:guide pos="5148"/>
        <p:guide pos="4694"/>
        <p:guide pos="748"/>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dirty="0">
                <a:latin typeface="Arial" charset="0"/>
              </a:defRPr>
            </a:lvl1pPr>
          </a:lstStyle>
          <a:p>
            <a:pPr>
              <a:defRPr/>
            </a:pPr>
            <a:endParaRPr lang="es-ES"/>
          </a:p>
        </p:txBody>
      </p:sp>
      <p:sp>
        <p:nvSpPr>
          <p:cNvPr id="1331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Arial" charset="0"/>
              </a:defRPr>
            </a:lvl1pPr>
          </a:lstStyle>
          <a:p>
            <a:pPr>
              <a:defRPr/>
            </a:pPr>
            <a:endParaRPr lang="es-ES"/>
          </a:p>
        </p:txBody>
      </p:sp>
      <p:sp>
        <p:nvSpPr>
          <p:cNvPr id="1331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dirty="0">
                <a:latin typeface="Arial" charset="0"/>
              </a:defRPr>
            </a:lvl1pPr>
          </a:lstStyle>
          <a:p>
            <a:pPr>
              <a:defRPr/>
            </a:pPr>
            <a:endParaRPr lang="es-ES"/>
          </a:p>
        </p:txBody>
      </p:sp>
      <p:sp>
        <p:nvSpPr>
          <p:cNvPr id="1331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2AC2C99-CA4E-433E-9A40-5756555AD383}" type="slidenum">
              <a:rPr lang="es-ES"/>
              <a:pPr>
                <a:defRPr/>
              </a:pPr>
              <a:t>‹Nº›</a:t>
            </a:fld>
            <a:endParaRPr lang="es-ES" dirty="0"/>
          </a:p>
        </p:txBody>
      </p:sp>
    </p:spTree>
    <p:extLst>
      <p:ext uri="{BB962C8B-B14F-4D97-AF65-F5344CB8AC3E}">
        <p14:creationId xmlns:p14="http://schemas.microsoft.com/office/powerpoint/2010/main" val="1858272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dirty="0">
                <a:latin typeface="Arial" charset="0"/>
              </a:defRPr>
            </a:lvl1pPr>
          </a:lstStyle>
          <a:p>
            <a:pPr>
              <a:defRPr/>
            </a:pPr>
            <a:endParaRPr lang="es-ES"/>
          </a:p>
        </p:txBody>
      </p:sp>
      <p:sp>
        <p:nvSpPr>
          <p:cNvPr id="14233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1A44BFD3-1E8F-4B99-AC1E-F1B562651E97}" type="datetimeFigureOut">
              <a:rPr lang="es-ES"/>
              <a:pPr>
                <a:defRPr/>
              </a:pPr>
              <a:t>04/07/2012</a:t>
            </a:fld>
            <a:endParaRPr lang="es-ES" dirty="0"/>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4234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42342"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dirty="0">
                <a:latin typeface="Arial" charset="0"/>
              </a:defRPr>
            </a:lvl1pPr>
          </a:lstStyle>
          <a:p>
            <a:pPr>
              <a:defRPr/>
            </a:pPr>
            <a:endParaRPr lang="es-ES"/>
          </a:p>
        </p:txBody>
      </p:sp>
      <p:sp>
        <p:nvSpPr>
          <p:cNvPr id="142343"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2DF24A36-9316-472A-BF65-069E3D8E366C}" type="slidenum">
              <a:rPr lang="es-ES"/>
              <a:pPr>
                <a:defRPr/>
              </a:pPr>
              <a:t>‹Nº›</a:t>
            </a:fld>
            <a:endParaRPr lang="es-ES" dirty="0"/>
          </a:p>
        </p:txBody>
      </p:sp>
    </p:spTree>
    <p:extLst>
      <p:ext uri="{BB962C8B-B14F-4D97-AF65-F5344CB8AC3E}">
        <p14:creationId xmlns:p14="http://schemas.microsoft.com/office/powerpoint/2010/main" val="1376741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1</a:t>
            </a:fld>
            <a:endParaRPr lang="es-ES" dirty="0"/>
          </a:p>
        </p:txBody>
      </p:sp>
    </p:spTree>
    <p:extLst>
      <p:ext uri="{BB962C8B-B14F-4D97-AF65-F5344CB8AC3E}">
        <p14:creationId xmlns:p14="http://schemas.microsoft.com/office/powerpoint/2010/main" val="530501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10</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11</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12</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13</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14</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15</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16</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17</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solidFill>
                  <a:prstClr val="black"/>
                </a:solidFill>
              </a:rPr>
              <a:pPr>
                <a:defRPr/>
              </a:pPr>
              <a:t>18</a:t>
            </a:fld>
            <a:endParaRPr lang="es-ES" dirty="0">
              <a:solidFill>
                <a:prstClr val="black"/>
              </a:solidFill>
            </a:endParaRPr>
          </a:p>
        </p:txBody>
      </p:sp>
    </p:spTree>
    <p:extLst>
      <p:ext uri="{BB962C8B-B14F-4D97-AF65-F5344CB8AC3E}">
        <p14:creationId xmlns:p14="http://schemas.microsoft.com/office/powerpoint/2010/main" val="530501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2</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3</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4</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lvl="1">
              <a:lnSpc>
                <a:spcPct val="80000"/>
              </a:lnSpc>
              <a:defRPr/>
            </a:pPr>
            <a:endParaRPr lang="es-ES" sz="16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6</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7</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8</a:t>
            </a:fld>
            <a:endParaRPr lang="es-ES" dirty="0"/>
          </a:p>
        </p:txBody>
      </p:sp>
    </p:spTree>
    <p:extLst>
      <p:ext uri="{BB962C8B-B14F-4D97-AF65-F5344CB8AC3E}">
        <p14:creationId xmlns:p14="http://schemas.microsoft.com/office/powerpoint/2010/main" val="2028949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s-CL" sz="1200" kern="1200" dirty="0" smtClean="0">
                <a:solidFill>
                  <a:schemeClr val="tx1"/>
                </a:solidFill>
                <a:effectLst/>
                <a:latin typeface="Calibri" pitchFamily="34" charset="0"/>
                <a:ea typeface="+mn-ea"/>
                <a:cs typeface="+mn-cs"/>
              </a:rPr>
              <a:t>Revisión</a:t>
            </a:r>
            <a:r>
              <a:rPr lang="es-CL" sz="1200" kern="1200" baseline="0" dirty="0" smtClean="0">
                <a:solidFill>
                  <a:schemeClr val="tx1"/>
                </a:solidFill>
                <a:effectLst/>
                <a:latin typeface="Calibri" pitchFamily="34" charset="0"/>
                <a:ea typeface="+mn-ea"/>
                <a:cs typeface="+mn-cs"/>
              </a:rPr>
              <a:t> internacional de: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s-CL" sz="1200" kern="1200" dirty="0" smtClean="0">
                <a:solidFill>
                  <a:schemeClr val="tx1"/>
                </a:solidFill>
                <a:effectLst/>
                <a:latin typeface="Calibri" pitchFamily="34" charset="0"/>
                <a:ea typeface="+mn-ea"/>
                <a:cs typeface="+mn-cs"/>
              </a:rPr>
              <a:t>OCDE. </a:t>
            </a:r>
            <a:r>
              <a:rPr lang="es-CL" sz="1200" kern="1200" dirty="0" err="1" smtClean="0">
                <a:solidFill>
                  <a:schemeClr val="tx1"/>
                </a:solidFill>
                <a:effectLst/>
                <a:latin typeface="Calibri" pitchFamily="34" charset="0"/>
                <a:ea typeface="+mn-ea"/>
                <a:cs typeface="+mn-cs"/>
              </a:rPr>
              <a:t>Greenpaper</a:t>
            </a:r>
            <a:r>
              <a:rPr lang="es-CL" sz="1200" kern="1200" dirty="0" smtClean="0">
                <a:solidFill>
                  <a:schemeClr val="tx1"/>
                </a:solidFill>
                <a:effectLst/>
                <a:latin typeface="Calibri" pitchFamily="34" charset="0"/>
                <a:ea typeface="+mn-ea"/>
                <a:cs typeface="+mn-cs"/>
              </a:rPr>
              <a:t>.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s-CL" sz="1200" kern="1200" dirty="0" smtClean="0">
                <a:solidFill>
                  <a:schemeClr val="tx1"/>
                </a:solidFill>
                <a:effectLst/>
                <a:latin typeface="Calibri" pitchFamily="34" charset="0"/>
                <a:ea typeface="+mn-ea"/>
                <a:cs typeface="+mn-cs"/>
              </a:rPr>
              <a:t>SOX.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s-CL" sz="1200" kern="1200" dirty="0" err="1" smtClean="0">
                <a:solidFill>
                  <a:schemeClr val="tx1"/>
                </a:solidFill>
                <a:effectLst/>
                <a:latin typeface="Calibri" pitchFamily="34" charset="0"/>
                <a:ea typeface="+mn-ea"/>
                <a:cs typeface="+mn-cs"/>
              </a:rPr>
              <a:t>Codigo</a:t>
            </a:r>
            <a:r>
              <a:rPr lang="es-CL" sz="1200" kern="1200" dirty="0" smtClean="0">
                <a:solidFill>
                  <a:schemeClr val="tx1"/>
                </a:solidFill>
                <a:effectLst/>
                <a:latin typeface="Calibri" pitchFamily="34" charset="0"/>
                <a:ea typeface="+mn-ea"/>
                <a:cs typeface="+mn-cs"/>
              </a:rPr>
              <a:t> </a:t>
            </a:r>
            <a:r>
              <a:rPr lang="es-CL" sz="1200" kern="1200" dirty="0" err="1" smtClean="0">
                <a:solidFill>
                  <a:schemeClr val="tx1"/>
                </a:solidFill>
                <a:effectLst/>
                <a:latin typeface="Calibri" pitchFamily="34" charset="0"/>
                <a:ea typeface="+mn-ea"/>
                <a:cs typeface="+mn-cs"/>
              </a:rPr>
              <a:t>aleman</a:t>
            </a:r>
            <a:r>
              <a:rPr lang="es-CL" sz="1200" kern="1200" dirty="0" smtClean="0">
                <a:solidFill>
                  <a:schemeClr val="tx1"/>
                </a:solidFill>
                <a:effectLst/>
                <a:latin typeface="Calibri" pitchFamily="34" charset="0"/>
                <a:ea typeface="+mn-ea"/>
                <a:cs typeface="+mn-cs"/>
              </a:rPr>
              <a:t>.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s-CL" sz="1200" kern="1200" dirty="0" err="1" smtClean="0">
                <a:solidFill>
                  <a:schemeClr val="tx1"/>
                </a:solidFill>
                <a:effectLst/>
                <a:latin typeface="Calibri" pitchFamily="34" charset="0"/>
                <a:ea typeface="+mn-ea"/>
                <a:cs typeface="+mn-cs"/>
              </a:rPr>
              <a:t>Codigo</a:t>
            </a:r>
            <a:r>
              <a:rPr lang="es-CL" sz="1200" kern="1200" dirty="0" smtClean="0">
                <a:solidFill>
                  <a:schemeClr val="tx1"/>
                </a:solidFill>
                <a:effectLst/>
                <a:latin typeface="Calibri" pitchFamily="34" charset="0"/>
                <a:ea typeface="+mn-ea"/>
                <a:cs typeface="+mn-cs"/>
              </a:rPr>
              <a:t> </a:t>
            </a:r>
            <a:r>
              <a:rPr lang="es-CL" sz="1200" kern="1200" dirty="0" err="1" smtClean="0">
                <a:solidFill>
                  <a:schemeClr val="tx1"/>
                </a:solidFill>
                <a:effectLst/>
                <a:latin typeface="Calibri" pitchFamily="34" charset="0"/>
                <a:ea typeface="+mn-ea"/>
                <a:cs typeface="+mn-cs"/>
              </a:rPr>
              <a:t>cadbury</a:t>
            </a:r>
            <a:r>
              <a:rPr lang="es-CL" sz="1200" kern="1200" dirty="0" smtClean="0">
                <a:solidFill>
                  <a:schemeClr val="tx1"/>
                </a:solidFill>
                <a:effectLst/>
                <a:latin typeface="Calibri" pitchFamily="34" charset="0"/>
                <a:ea typeface="+mn-ea"/>
                <a:cs typeface="+mn-cs"/>
              </a:rPr>
              <a:t> y el </a:t>
            </a:r>
            <a:r>
              <a:rPr lang="es-CL" sz="1200" kern="1200" dirty="0" err="1" smtClean="0">
                <a:solidFill>
                  <a:schemeClr val="tx1"/>
                </a:solidFill>
                <a:effectLst/>
                <a:latin typeface="Calibri" pitchFamily="34" charset="0"/>
                <a:ea typeface="+mn-ea"/>
                <a:cs typeface="+mn-cs"/>
              </a:rPr>
              <a:t>codigo</a:t>
            </a:r>
            <a:r>
              <a:rPr lang="es-CL" sz="1200" kern="1200" dirty="0" smtClean="0">
                <a:solidFill>
                  <a:schemeClr val="tx1"/>
                </a:solidFill>
                <a:effectLst/>
                <a:latin typeface="Calibri" pitchFamily="34" charset="0"/>
                <a:ea typeface="+mn-ea"/>
                <a:cs typeface="+mn-cs"/>
              </a:rPr>
              <a:t> </a:t>
            </a:r>
            <a:r>
              <a:rPr lang="es-CL" sz="1200" kern="1200" dirty="0" err="1" smtClean="0">
                <a:solidFill>
                  <a:schemeClr val="tx1"/>
                </a:solidFill>
                <a:effectLst/>
                <a:latin typeface="Calibri" pitchFamily="34" charset="0"/>
                <a:ea typeface="+mn-ea"/>
                <a:cs typeface="+mn-cs"/>
              </a:rPr>
              <a:t>higgs</a:t>
            </a:r>
            <a:r>
              <a:rPr lang="es-CL" sz="1200" kern="1200" dirty="0" smtClean="0">
                <a:solidFill>
                  <a:schemeClr val="tx1"/>
                </a:solidFill>
                <a:effectLst/>
                <a:latin typeface="Calibri" pitchFamily="34" charset="0"/>
                <a:ea typeface="+mn-ea"/>
                <a:cs typeface="+mn-cs"/>
              </a:rPr>
              <a:t> (</a:t>
            </a:r>
            <a:r>
              <a:rPr lang="es-CL" sz="1200" kern="1200" dirty="0" err="1" smtClean="0">
                <a:solidFill>
                  <a:schemeClr val="tx1"/>
                </a:solidFill>
                <a:effectLst/>
                <a:latin typeface="Calibri" pitchFamily="34" charset="0"/>
                <a:ea typeface="+mn-ea"/>
                <a:cs typeface="+mn-cs"/>
              </a:rPr>
              <a:t>inglaterra</a:t>
            </a:r>
            <a:r>
              <a:rPr lang="es-CL" sz="1200" kern="1200" dirty="0" smtClean="0">
                <a:solidFill>
                  <a:schemeClr val="tx1"/>
                </a:solidFill>
                <a:effectLst/>
                <a:latin typeface="Calibri" pitchFamily="34" charset="0"/>
                <a:ea typeface="+mn-ea"/>
                <a:cs typeface="+mn-cs"/>
              </a:rPr>
              <a:t> ambos).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s-CL" sz="1200" kern="1200" dirty="0" err="1" smtClean="0">
                <a:solidFill>
                  <a:schemeClr val="tx1"/>
                </a:solidFill>
                <a:effectLst/>
                <a:latin typeface="Calibri" pitchFamily="34" charset="0"/>
                <a:ea typeface="+mn-ea"/>
                <a:cs typeface="+mn-cs"/>
              </a:rPr>
              <a:t>Codigo</a:t>
            </a:r>
            <a:r>
              <a:rPr lang="es-CL" sz="1200" kern="1200" dirty="0" smtClean="0">
                <a:solidFill>
                  <a:schemeClr val="tx1"/>
                </a:solidFill>
                <a:effectLst/>
                <a:latin typeface="Calibri" pitchFamily="34" charset="0"/>
                <a:ea typeface="+mn-ea"/>
                <a:cs typeface="+mn-cs"/>
              </a:rPr>
              <a:t> </a:t>
            </a:r>
            <a:r>
              <a:rPr lang="es-CL" sz="1200" kern="1200" dirty="0" err="1" smtClean="0">
                <a:solidFill>
                  <a:schemeClr val="tx1"/>
                </a:solidFill>
                <a:effectLst/>
                <a:latin typeface="Calibri" pitchFamily="34" charset="0"/>
                <a:ea typeface="+mn-ea"/>
                <a:cs typeface="+mn-cs"/>
              </a:rPr>
              <a:t>paises</a:t>
            </a:r>
            <a:r>
              <a:rPr lang="es-CL" sz="1200" kern="1200" dirty="0" smtClean="0">
                <a:solidFill>
                  <a:schemeClr val="tx1"/>
                </a:solidFill>
                <a:effectLst/>
                <a:latin typeface="Calibri" pitchFamily="34" charset="0"/>
                <a:ea typeface="+mn-ea"/>
                <a:cs typeface="+mn-cs"/>
              </a:rPr>
              <a:t> bajos (</a:t>
            </a:r>
            <a:r>
              <a:rPr lang="es-CL" sz="1200" kern="1200" dirty="0" err="1" smtClean="0">
                <a:solidFill>
                  <a:schemeClr val="tx1"/>
                </a:solidFill>
                <a:effectLst/>
                <a:latin typeface="Calibri" pitchFamily="34" charset="0"/>
                <a:ea typeface="+mn-ea"/>
                <a:cs typeface="+mn-cs"/>
              </a:rPr>
              <a:t>netherlands</a:t>
            </a:r>
            <a:r>
              <a:rPr lang="es-CL" sz="1200" kern="1200" dirty="0" smtClean="0">
                <a:solidFill>
                  <a:schemeClr val="tx1"/>
                </a:solidFill>
                <a:effectLst/>
                <a:latin typeface="Calibri" pitchFamily="34" charset="0"/>
                <a:ea typeface="+mn-ea"/>
                <a:cs typeface="+mn-cs"/>
              </a:rPr>
              <a:t>).</a:t>
            </a:r>
          </a:p>
        </p:txBody>
      </p:sp>
      <p:sp>
        <p:nvSpPr>
          <p:cNvPr id="4" name="3 Marcador de número de diapositiva"/>
          <p:cNvSpPr>
            <a:spLocks noGrp="1"/>
          </p:cNvSpPr>
          <p:nvPr>
            <p:ph type="sldNum" sz="quarter" idx="10"/>
          </p:nvPr>
        </p:nvSpPr>
        <p:spPr/>
        <p:txBody>
          <a:bodyPr/>
          <a:lstStyle/>
          <a:p>
            <a:pPr>
              <a:defRPr/>
            </a:pPr>
            <a:fld id="{2DF24A36-9316-472A-BF65-069E3D8E366C}" type="slidenum">
              <a:rPr lang="es-ES" smtClean="0"/>
              <a:pPr>
                <a:defRPr/>
              </a:pPr>
              <a:t>9</a:t>
            </a:fld>
            <a:endParaRPr lang="es-ES" dirty="0"/>
          </a:p>
        </p:txBody>
      </p:sp>
    </p:spTree>
    <p:extLst>
      <p:ext uri="{BB962C8B-B14F-4D97-AF65-F5344CB8AC3E}">
        <p14:creationId xmlns:p14="http://schemas.microsoft.com/office/powerpoint/2010/main" val="2028949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77B9CA5E-D056-4001-9A31-8E8EA85059D9}"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1F34B4B1-843C-4115-BFBF-19B780415B06}"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5638" y="44450"/>
            <a:ext cx="2138362" cy="582295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590550" y="44450"/>
            <a:ext cx="6262688" cy="58229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E1AEE99D-DE31-44E9-974E-CA6DD5A92C15}"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ED340808-14D7-42D0-80C2-5D81E8C4ABE6}"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819F4A12-61EC-450F-9D68-97EF40335048}"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59055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78155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3777524F-3B26-47A0-9101-D435F210ED69}"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s-ES"/>
          </a:p>
        </p:txBody>
      </p:sp>
      <p:sp>
        <p:nvSpPr>
          <p:cNvPr id="8" name="Rectangle 7"/>
          <p:cNvSpPr>
            <a:spLocks noGrp="1" noChangeArrowheads="1"/>
          </p:cNvSpPr>
          <p:nvPr>
            <p:ph type="ftr" sz="quarter" idx="11"/>
          </p:nvPr>
        </p:nvSpPr>
        <p:spPr>
          <a:ln/>
        </p:spPr>
        <p:txBody>
          <a:bodyPr/>
          <a:lstStyle>
            <a:lvl1pPr>
              <a:defRPr/>
            </a:lvl1pPr>
          </a:lstStyle>
          <a:p>
            <a:pPr>
              <a:defRPr/>
            </a:pPr>
            <a:endParaRPr lang="es-ES"/>
          </a:p>
        </p:txBody>
      </p:sp>
      <p:sp>
        <p:nvSpPr>
          <p:cNvPr id="9" name="Rectangle 8"/>
          <p:cNvSpPr>
            <a:spLocks noGrp="1" noChangeArrowheads="1"/>
          </p:cNvSpPr>
          <p:nvPr>
            <p:ph type="sldNum" sz="quarter" idx="12"/>
          </p:nvPr>
        </p:nvSpPr>
        <p:spPr>
          <a:ln/>
        </p:spPr>
        <p:txBody>
          <a:bodyPr/>
          <a:lstStyle>
            <a:lvl1pPr>
              <a:defRPr/>
            </a:lvl1pPr>
          </a:lstStyle>
          <a:p>
            <a:pPr>
              <a:defRPr/>
            </a:pPr>
            <a:fld id="{E012960B-0185-4E1C-BC4D-914EC3AA497D}"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s-ES"/>
          </a:p>
        </p:txBody>
      </p:sp>
      <p:sp>
        <p:nvSpPr>
          <p:cNvPr id="4" name="Rectangle 7"/>
          <p:cNvSpPr>
            <a:spLocks noGrp="1" noChangeArrowheads="1"/>
          </p:cNvSpPr>
          <p:nvPr>
            <p:ph type="ftr" sz="quarter" idx="11"/>
          </p:nvPr>
        </p:nvSpPr>
        <p:spPr>
          <a:ln/>
        </p:spPr>
        <p:txBody>
          <a:bodyPr/>
          <a:lstStyle>
            <a:lvl1pPr>
              <a:defRPr/>
            </a:lvl1pPr>
          </a:lstStyle>
          <a:p>
            <a:pPr>
              <a:defRPr/>
            </a:pPr>
            <a:endParaRPr lang="es-ES"/>
          </a:p>
        </p:txBody>
      </p:sp>
      <p:sp>
        <p:nvSpPr>
          <p:cNvPr id="5" name="Rectangle 8"/>
          <p:cNvSpPr>
            <a:spLocks noGrp="1" noChangeArrowheads="1"/>
          </p:cNvSpPr>
          <p:nvPr>
            <p:ph type="sldNum" sz="quarter" idx="12"/>
          </p:nvPr>
        </p:nvSpPr>
        <p:spPr>
          <a:ln/>
        </p:spPr>
        <p:txBody>
          <a:bodyPr/>
          <a:lstStyle>
            <a:lvl1pPr>
              <a:defRPr/>
            </a:lvl1pPr>
          </a:lstStyle>
          <a:p>
            <a:pPr>
              <a:defRPr/>
            </a:pPr>
            <a:fld id="{FFFF5615-3761-410D-A281-6A2E4A38E47E}"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s-ES"/>
          </a:p>
        </p:txBody>
      </p:sp>
      <p:sp>
        <p:nvSpPr>
          <p:cNvPr id="3" name="Rectangle 7"/>
          <p:cNvSpPr>
            <a:spLocks noGrp="1" noChangeArrowheads="1"/>
          </p:cNvSpPr>
          <p:nvPr>
            <p:ph type="ftr" sz="quarter" idx="11"/>
          </p:nvPr>
        </p:nvSpPr>
        <p:spPr>
          <a:ln/>
        </p:spPr>
        <p:txBody>
          <a:bodyPr/>
          <a:lstStyle>
            <a:lvl1pPr>
              <a:defRPr/>
            </a:lvl1pPr>
          </a:lstStyle>
          <a:p>
            <a:pPr>
              <a:defRPr/>
            </a:pPr>
            <a:endParaRPr lang="es-ES"/>
          </a:p>
        </p:txBody>
      </p:sp>
      <p:sp>
        <p:nvSpPr>
          <p:cNvPr id="4" name="Rectangle 8"/>
          <p:cNvSpPr>
            <a:spLocks noGrp="1" noChangeArrowheads="1"/>
          </p:cNvSpPr>
          <p:nvPr>
            <p:ph type="sldNum" sz="quarter" idx="12"/>
          </p:nvPr>
        </p:nvSpPr>
        <p:spPr>
          <a:ln/>
        </p:spPr>
        <p:txBody>
          <a:bodyPr/>
          <a:lstStyle>
            <a:lvl1pPr>
              <a:defRPr/>
            </a:lvl1pPr>
          </a:lstStyle>
          <a:p>
            <a:pPr>
              <a:defRPr/>
            </a:pPr>
            <a:fld id="{BE4650BC-720C-4336-80B8-3818C40E8136}"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D1276201-EB77-430D-8A4F-AD38C57FA0A8}"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F5C1FD12-5895-4816-9504-2018FD33E54F}"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Freeform 2"/>
          <p:cNvSpPr>
            <a:spLocks/>
          </p:cNvSpPr>
          <p:nvPr/>
        </p:nvSpPr>
        <p:spPr bwMode="auto">
          <a:xfrm>
            <a:off x="0" y="0"/>
            <a:ext cx="9144000" cy="1916113"/>
          </a:xfrm>
          <a:custGeom>
            <a:avLst/>
            <a:gdLst/>
            <a:ahLst/>
            <a:cxnLst>
              <a:cxn ang="0">
                <a:pos x="0" y="0"/>
              </a:cxn>
              <a:cxn ang="0">
                <a:pos x="0" y="627"/>
              </a:cxn>
              <a:cxn ang="0">
                <a:pos x="2168" y="276"/>
              </a:cxn>
              <a:cxn ang="0">
                <a:pos x="3168" y="242"/>
              </a:cxn>
              <a:cxn ang="0">
                <a:pos x="3168" y="0"/>
              </a:cxn>
              <a:cxn ang="0">
                <a:pos x="0" y="0"/>
              </a:cxn>
            </a:cxnLst>
            <a:rect l="0" t="0" r="r" b="b"/>
            <a:pathLst>
              <a:path w="3168" h="627">
                <a:moveTo>
                  <a:pt x="0" y="0"/>
                </a:moveTo>
                <a:cubicBezTo>
                  <a:pt x="0" y="627"/>
                  <a:pt x="0" y="627"/>
                  <a:pt x="0" y="627"/>
                </a:cubicBezTo>
                <a:cubicBezTo>
                  <a:pt x="731" y="409"/>
                  <a:pt x="1853" y="296"/>
                  <a:pt x="2168" y="276"/>
                </a:cubicBezTo>
                <a:cubicBezTo>
                  <a:pt x="2610" y="249"/>
                  <a:pt x="2951" y="243"/>
                  <a:pt x="3168" y="242"/>
                </a:cubicBezTo>
                <a:cubicBezTo>
                  <a:pt x="3168" y="0"/>
                  <a:pt x="3168" y="0"/>
                  <a:pt x="3168" y="0"/>
                </a:cubicBezTo>
                <a:lnTo>
                  <a:pt x="0" y="0"/>
                </a:lnTo>
                <a:close/>
              </a:path>
            </a:pathLst>
          </a:custGeom>
          <a:gradFill rotWithShape="1">
            <a:gsLst>
              <a:gs pos="0">
                <a:srgbClr val="404ED4"/>
              </a:gs>
              <a:gs pos="100000">
                <a:srgbClr val="92C9F6"/>
              </a:gs>
            </a:gsLst>
            <a:lin ang="5400000" scaled="1"/>
          </a:gradFill>
          <a:ln w="9525">
            <a:noFill/>
            <a:round/>
            <a:headEnd/>
            <a:tailEnd/>
          </a:ln>
          <a:effectLst/>
        </p:spPr>
        <p:txBody>
          <a:bodyPr/>
          <a:lstStyle/>
          <a:p>
            <a:pPr>
              <a:defRPr/>
            </a:pPr>
            <a:endParaRPr lang="en-US" dirty="0"/>
          </a:p>
        </p:txBody>
      </p:sp>
      <p:pic>
        <p:nvPicPr>
          <p:cNvPr id="1027" name="Picture 3" descr="LorgoSVS_dorado_sinfondo"/>
          <p:cNvPicPr>
            <a:picLocks noChangeAspect="1" noChangeArrowheads="1"/>
          </p:cNvPicPr>
          <p:nvPr/>
        </p:nvPicPr>
        <p:blipFill>
          <a:blip r:embed="rId13"/>
          <a:srcRect/>
          <a:stretch>
            <a:fillRect/>
          </a:stretch>
        </p:blipFill>
        <p:spPr bwMode="auto">
          <a:xfrm>
            <a:off x="177800" y="123825"/>
            <a:ext cx="865188" cy="857250"/>
          </a:xfrm>
          <a:prstGeom prst="rect">
            <a:avLst/>
          </a:prstGeom>
          <a:noFill/>
          <a:ln w="9525">
            <a:noFill/>
            <a:miter lim="800000"/>
            <a:headEnd/>
            <a:tailEnd/>
          </a:ln>
        </p:spPr>
      </p:pic>
      <p:sp>
        <p:nvSpPr>
          <p:cNvPr id="1028" name="Rectangle 4"/>
          <p:cNvSpPr>
            <a:spLocks noGrp="1" noChangeArrowheads="1"/>
          </p:cNvSpPr>
          <p:nvPr>
            <p:ph type="title"/>
          </p:nvPr>
        </p:nvSpPr>
        <p:spPr bwMode="auto">
          <a:xfrm>
            <a:off x="1187450" y="44450"/>
            <a:ext cx="795655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cambiar el estilo de título	</a:t>
            </a:r>
          </a:p>
        </p:txBody>
      </p:sp>
      <p:sp>
        <p:nvSpPr>
          <p:cNvPr id="1029" name="Rectangle 5"/>
          <p:cNvSpPr>
            <a:spLocks noGrp="1" noChangeArrowheads="1"/>
          </p:cNvSpPr>
          <p:nvPr>
            <p:ph type="body" idx="1"/>
          </p:nvPr>
        </p:nvSpPr>
        <p:spPr bwMode="auto">
          <a:xfrm>
            <a:off x="590550" y="13414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8438"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dirty="0">
                <a:latin typeface="Arial" charset="0"/>
              </a:defRPr>
            </a:lvl1pPr>
          </a:lstStyle>
          <a:p>
            <a:pPr>
              <a:defRPr/>
            </a:pPr>
            <a:endParaRPr lang="es-ES"/>
          </a:p>
        </p:txBody>
      </p:sp>
      <p:sp>
        <p:nvSpPr>
          <p:cNvPr id="1843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defRPr>
            </a:lvl1pPr>
          </a:lstStyle>
          <a:p>
            <a:pPr>
              <a:defRPr/>
            </a:pPr>
            <a:endParaRPr lang="es-ES"/>
          </a:p>
        </p:txBody>
      </p:sp>
      <p:sp>
        <p:nvSpPr>
          <p:cNvPr id="18440"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78B51945-9AF6-4A27-BA51-6391A6EE69E4}"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Arial" charset="0"/>
        </a:defRPr>
      </a:lvl2pPr>
      <a:lvl3pPr algn="l" rtl="0" eaLnBrk="0" fontAlgn="base" hangingPunct="0">
        <a:spcBef>
          <a:spcPct val="0"/>
        </a:spcBef>
        <a:spcAft>
          <a:spcPct val="0"/>
        </a:spcAft>
        <a:defRPr sz="3200">
          <a:solidFill>
            <a:schemeClr val="bg1"/>
          </a:solidFill>
          <a:latin typeface="Arial" charset="0"/>
        </a:defRPr>
      </a:lvl3pPr>
      <a:lvl4pPr algn="l" rtl="0" eaLnBrk="0" fontAlgn="base" hangingPunct="0">
        <a:spcBef>
          <a:spcPct val="0"/>
        </a:spcBef>
        <a:spcAft>
          <a:spcPct val="0"/>
        </a:spcAft>
        <a:defRPr sz="3200">
          <a:solidFill>
            <a:schemeClr val="bg1"/>
          </a:solidFill>
          <a:latin typeface="Arial" charset="0"/>
        </a:defRPr>
      </a:lvl4pPr>
      <a:lvl5pPr algn="l" rtl="0" eaLnBrk="0" fontAlgn="base" hangingPunct="0">
        <a:spcBef>
          <a:spcPct val="0"/>
        </a:spcBef>
        <a:spcAft>
          <a:spcPct val="0"/>
        </a:spcAft>
        <a:defRPr sz="3200">
          <a:solidFill>
            <a:schemeClr val="bg1"/>
          </a:solidFill>
          <a:latin typeface="Arial" charset="0"/>
        </a:defRPr>
      </a:lvl5pPr>
      <a:lvl6pPr marL="457200" algn="l" rtl="0" fontAlgn="base">
        <a:spcBef>
          <a:spcPct val="0"/>
        </a:spcBef>
        <a:spcAft>
          <a:spcPct val="0"/>
        </a:spcAft>
        <a:defRPr sz="3200">
          <a:solidFill>
            <a:schemeClr val="bg1"/>
          </a:solidFill>
          <a:latin typeface="Arial" charset="0"/>
        </a:defRPr>
      </a:lvl6pPr>
      <a:lvl7pPr marL="914400" algn="l" rtl="0" fontAlgn="base">
        <a:spcBef>
          <a:spcPct val="0"/>
        </a:spcBef>
        <a:spcAft>
          <a:spcPct val="0"/>
        </a:spcAft>
        <a:defRPr sz="3200">
          <a:solidFill>
            <a:schemeClr val="bg1"/>
          </a:solidFill>
          <a:latin typeface="Arial" charset="0"/>
        </a:defRPr>
      </a:lvl7pPr>
      <a:lvl8pPr marL="1371600" algn="l" rtl="0" fontAlgn="base">
        <a:spcBef>
          <a:spcPct val="0"/>
        </a:spcBef>
        <a:spcAft>
          <a:spcPct val="0"/>
        </a:spcAft>
        <a:defRPr sz="3200">
          <a:solidFill>
            <a:schemeClr val="bg1"/>
          </a:solidFill>
          <a:latin typeface="Arial" charset="0"/>
        </a:defRPr>
      </a:lvl8pPr>
      <a:lvl9pPr marL="1828800" algn="l" rtl="0" fontAlgn="base">
        <a:spcBef>
          <a:spcPct val="0"/>
        </a:spcBef>
        <a:spcAft>
          <a:spcPct val="0"/>
        </a:spcAft>
        <a:defRPr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defRPr>
      </a:lvl2pPr>
      <a:lvl3pPr marL="1143000" indent="-228600" algn="l" rtl="0" eaLnBrk="0" fontAlgn="base" hangingPunct="0">
        <a:spcBef>
          <a:spcPct val="20000"/>
        </a:spcBef>
        <a:spcAft>
          <a:spcPct val="0"/>
        </a:spcAft>
        <a:buChar char="•"/>
        <a:defRPr sz="24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idx="4294967295"/>
          </p:nvPr>
        </p:nvSpPr>
        <p:spPr>
          <a:xfrm>
            <a:off x="468313" y="2166938"/>
            <a:ext cx="8207375" cy="1082675"/>
          </a:xfrm>
        </p:spPr>
        <p:txBody>
          <a:bodyPr/>
          <a:lstStyle/>
          <a:p>
            <a:pPr algn="ctr"/>
            <a:r>
              <a:rPr lang="es-CL" b="1" dirty="0" smtClean="0">
                <a:solidFill>
                  <a:schemeClr val="accent2"/>
                </a:solidFill>
                <a:latin typeface="Calibri" pitchFamily="34" charset="0"/>
                <a:cs typeface="Calibri" pitchFamily="34" charset="0"/>
              </a:rPr>
              <a:t>Norma de Buenas </a:t>
            </a:r>
            <a:r>
              <a:rPr lang="es-CL" b="1" dirty="0">
                <a:solidFill>
                  <a:schemeClr val="accent2"/>
                </a:solidFill>
                <a:latin typeface="Calibri" pitchFamily="34" charset="0"/>
                <a:cs typeface="Calibri" pitchFamily="34" charset="0"/>
              </a:rPr>
              <a:t>P</a:t>
            </a:r>
            <a:r>
              <a:rPr lang="es-CL" b="1" dirty="0" smtClean="0">
                <a:solidFill>
                  <a:schemeClr val="accent2"/>
                </a:solidFill>
                <a:latin typeface="Calibri" pitchFamily="34" charset="0"/>
                <a:cs typeface="Calibri" pitchFamily="34" charset="0"/>
              </a:rPr>
              <a:t>rácticas de Gobierno </a:t>
            </a:r>
            <a:r>
              <a:rPr lang="es-CL" b="1" dirty="0">
                <a:solidFill>
                  <a:schemeClr val="accent2"/>
                </a:solidFill>
                <a:latin typeface="Calibri" pitchFamily="34" charset="0"/>
                <a:cs typeface="Calibri" pitchFamily="34" charset="0"/>
              </a:rPr>
              <a:t>C</a:t>
            </a:r>
            <a:r>
              <a:rPr lang="es-CL" b="1" dirty="0" smtClean="0">
                <a:solidFill>
                  <a:schemeClr val="accent2"/>
                </a:solidFill>
                <a:latin typeface="Calibri" pitchFamily="34" charset="0"/>
                <a:cs typeface="Calibri" pitchFamily="34" charset="0"/>
              </a:rPr>
              <a:t>orporativo</a:t>
            </a:r>
            <a:endParaRPr lang="es-ES" b="1" dirty="0" smtClean="0">
              <a:solidFill>
                <a:schemeClr val="accent2"/>
              </a:solidFill>
              <a:latin typeface="Calibri" pitchFamily="34" charset="0"/>
              <a:cs typeface="Calibri" pitchFamily="34" charset="0"/>
            </a:endParaRPr>
          </a:p>
        </p:txBody>
      </p:sp>
      <p:sp>
        <p:nvSpPr>
          <p:cNvPr id="15362" name="Rectangle 3"/>
          <p:cNvSpPr>
            <a:spLocks noGrp="1" noChangeArrowheads="1"/>
          </p:cNvSpPr>
          <p:nvPr>
            <p:ph type="subTitle" idx="4294967295"/>
          </p:nvPr>
        </p:nvSpPr>
        <p:spPr>
          <a:xfrm>
            <a:off x="673174" y="4077072"/>
            <a:ext cx="7715250" cy="1752600"/>
          </a:xfrm>
        </p:spPr>
        <p:txBody>
          <a:bodyPr/>
          <a:lstStyle/>
          <a:p>
            <a:pPr marL="0" indent="0" algn="ctr" eaLnBrk="1" hangingPunct="1">
              <a:buFontTx/>
              <a:buNone/>
            </a:pPr>
            <a:r>
              <a:rPr lang="es-CL" sz="2800" dirty="0" smtClean="0">
                <a:latin typeface="Calibri" pitchFamily="34" charset="0"/>
                <a:cs typeface="Calibri" pitchFamily="34" charset="0"/>
              </a:rPr>
              <a:t>Fernando Coloma Correa</a:t>
            </a:r>
          </a:p>
          <a:p>
            <a:pPr marL="0" indent="0" algn="ctr" eaLnBrk="1" hangingPunct="1">
              <a:buFontTx/>
              <a:buNone/>
            </a:pPr>
            <a:r>
              <a:rPr lang="es-CL" sz="2000" dirty="0" smtClean="0">
                <a:latin typeface="Calibri" pitchFamily="34" charset="0"/>
                <a:cs typeface="Calibri" pitchFamily="34" charset="0"/>
              </a:rPr>
              <a:t>Superintendente de Valores y Seguros</a:t>
            </a:r>
          </a:p>
          <a:p>
            <a:pPr marL="0" indent="0" algn="ctr" eaLnBrk="1" hangingPunct="1">
              <a:buFontTx/>
              <a:buNone/>
            </a:pPr>
            <a:endParaRPr lang="es-CL" sz="2000" dirty="0" smtClean="0">
              <a:latin typeface="Calibri" pitchFamily="34" charset="0"/>
              <a:cs typeface="Calibri" pitchFamily="34" charset="0"/>
            </a:endParaRPr>
          </a:p>
          <a:p>
            <a:pPr marL="0" indent="0" algn="ctr" eaLnBrk="1" hangingPunct="1">
              <a:buFontTx/>
              <a:buNone/>
            </a:pPr>
            <a:endParaRPr lang="es-CL" sz="2400" dirty="0" smtClean="0">
              <a:solidFill>
                <a:srgbClr val="6699FF"/>
              </a:solidFill>
              <a:latin typeface="Calibri" pitchFamily="34" charset="0"/>
              <a:cs typeface="Calibri" pitchFamily="34" charset="0"/>
            </a:endParaRPr>
          </a:p>
          <a:p>
            <a:pPr marL="0" indent="0" algn="ctr" eaLnBrk="1" hangingPunct="1">
              <a:buFontTx/>
              <a:buNone/>
            </a:pPr>
            <a:endParaRPr lang="es-CL" sz="1000" dirty="0" smtClean="0">
              <a:latin typeface="Calibri" pitchFamily="34" charset="0"/>
              <a:cs typeface="Calibri" pitchFamily="34" charset="0"/>
            </a:endParaRPr>
          </a:p>
          <a:p>
            <a:pPr marL="0" indent="0" algn="ctr" eaLnBrk="1" hangingPunct="1">
              <a:buFontTx/>
              <a:buNone/>
            </a:pPr>
            <a:r>
              <a:rPr lang="es-CL" sz="1800" dirty="0">
                <a:latin typeface="Calibri" pitchFamily="34" charset="0"/>
                <a:cs typeface="Calibri" pitchFamily="34" charset="0"/>
              </a:rPr>
              <a:t>4</a:t>
            </a:r>
            <a:r>
              <a:rPr lang="es-CL" sz="1800" dirty="0" smtClean="0">
                <a:latin typeface="Calibri" pitchFamily="34" charset="0"/>
                <a:cs typeface="Calibri" pitchFamily="34" charset="0"/>
              </a:rPr>
              <a:t> de Julio de 2012</a:t>
            </a:r>
          </a:p>
        </p:txBody>
      </p:sp>
    </p:spTree>
    <p:extLst>
      <p:ext uri="{BB962C8B-B14F-4D97-AF65-F5344CB8AC3E}">
        <p14:creationId xmlns:p14="http://schemas.microsoft.com/office/powerpoint/2010/main" val="2880167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1916832"/>
            <a:ext cx="7560840" cy="3724096"/>
          </a:xfrm>
          <a:prstGeom prst="rect">
            <a:avLst/>
          </a:prstGeom>
          <a:noFill/>
        </p:spPr>
        <p:txBody>
          <a:bodyPr wrap="square" rtlCol="0">
            <a:spAutoFit/>
          </a:bodyPr>
          <a:lstStyle/>
          <a:p>
            <a:r>
              <a:rPr lang="es-CL" sz="2000" dirty="0" smtClean="0">
                <a:latin typeface="Calibri" pitchFamily="34" charset="0"/>
                <a:cs typeface="Calibri" pitchFamily="34" charset="0"/>
              </a:rPr>
              <a:t>Metodología de la autoevaluación</a:t>
            </a:r>
          </a:p>
          <a:p>
            <a:endParaRPr lang="es-CL" dirty="0">
              <a:latin typeface="Calibri" pitchFamily="34" charset="0"/>
              <a:cs typeface="Calibri" pitchFamily="34" charset="0"/>
            </a:endParaRPr>
          </a:p>
          <a:p>
            <a:pPr marL="742950" lvl="1" indent="-285750" algn="just">
              <a:buFont typeface="Wingdings" pitchFamily="2" charset="2"/>
              <a:buChar char="Ø"/>
            </a:pPr>
            <a:r>
              <a:rPr lang="es-CL" dirty="0" smtClean="0">
                <a:latin typeface="Calibri" pitchFamily="34" charset="0"/>
                <a:cs typeface="Calibri" pitchFamily="34" charset="0"/>
              </a:rPr>
              <a:t>Consiste en la clasificación del grado de cumplimiento de los principios en cuatro categorías: </a:t>
            </a:r>
          </a:p>
          <a:p>
            <a:pPr lvl="1" algn="just"/>
            <a:endParaRPr lang="es-CL" dirty="0" smtClean="0">
              <a:latin typeface="Calibri" pitchFamily="34" charset="0"/>
              <a:cs typeface="Calibri" pitchFamily="34" charset="0"/>
            </a:endParaRPr>
          </a:p>
          <a:p>
            <a:pPr marL="1200150" lvl="2" indent="-285750" algn="just">
              <a:buFont typeface="Wingdings" pitchFamily="2" charset="2"/>
              <a:buChar char="§"/>
            </a:pPr>
            <a:r>
              <a:rPr lang="es-CL" sz="1600" dirty="0" smtClean="0">
                <a:latin typeface="Calibri" pitchFamily="34" charset="0"/>
                <a:cs typeface="Calibri" pitchFamily="34" charset="0"/>
              </a:rPr>
              <a:t>1. La entidad optó por no cumplir el principio</a:t>
            </a:r>
          </a:p>
          <a:p>
            <a:pPr marL="1200150" lvl="2" indent="-285750" algn="just">
              <a:buFont typeface="Wingdings" pitchFamily="2" charset="2"/>
              <a:buChar char="§"/>
            </a:pPr>
            <a:r>
              <a:rPr lang="es-CL" sz="1600" dirty="0" smtClean="0">
                <a:latin typeface="Calibri" pitchFamily="34" charset="0"/>
                <a:cs typeface="Calibri" pitchFamily="34" charset="0"/>
              </a:rPr>
              <a:t>2. La entidad cumple parcialmente el principio</a:t>
            </a:r>
          </a:p>
          <a:p>
            <a:pPr marL="1200150" lvl="2" indent="-285750" algn="just">
              <a:buFont typeface="Wingdings" pitchFamily="2" charset="2"/>
              <a:buChar char="§"/>
            </a:pPr>
            <a:r>
              <a:rPr lang="es-CL" sz="1600" dirty="0" smtClean="0">
                <a:latin typeface="Calibri" pitchFamily="34" charset="0"/>
                <a:cs typeface="Calibri" pitchFamily="34" charset="0"/>
              </a:rPr>
              <a:t>3. La entidad cumple ampliamente el principio</a:t>
            </a:r>
          </a:p>
          <a:p>
            <a:pPr marL="1200150" lvl="2" indent="-285750" algn="just">
              <a:buFont typeface="Wingdings" pitchFamily="2" charset="2"/>
              <a:buChar char="§"/>
            </a:pPr>
            <a:r>
              <a:rPr lang="es-CL" sz="1600" dirty="0" smtClean="0">
                <a:latin typeface="Calibri" pitchFamily="34" charset="0"/>
                <a:cs typeface="Calibri" pitchFamily="34" charset="0"/>
              </a:rPr>
              <a:t>4. La entidad cumple completamente el principio</a:t>
            </a:r>
          </a:p>
          <a:p>
            <a:pPr marL="1200150" lvl="2" indent="-285750" algn="just">
              <a:buFont typeface="Wingdings" pitchFamily="2" charset="2"/>
              <a:buChar char="§"/>
            </a:pPr>
            <a:endParaRPr lang="es-CL" dirty="0">
              <a:latin typeface="Calibri" pitchFamily="34" charset="0"/>
              <a:cs typeface="Calibri" pitchFamily="34" charset="0"/>
            </a:endParaRPr>
          </a:p>
          <a:p>
            <a:pPr marL="742950" lvl="1" indent="-285750" algn="just">
              <a:buFont typeface="Wingdings" pitchFamily="2" charset="2"/>
              <a:buChar char="Ø"/>
            </a:pPr>
            <a:r>
              <a:rPr lang="es-CL" dirty="0" smtClean="0">
                <a:latin typeface="Calibri" pitchFamily="34" charset="0"/>
                <a:cs typeface="Calibri" pitchFamily="34" charset="0"/>
              </a:rPr>
              <a:t>Adicionalmente, para cada una de las categorías anteriores, el directorio deberá entregar </a:t>
            </a:r>
            <a:r>
              <a:rPr lang="es-CL" b="1" dirty="0" smtClean="0">
                <a:latin typeface="Calibri" pitchFamily="34" charset="0"/>
                <a:cs typeface="Calibri" pitchFamily="34" charset="0"/>
              </a:rPr>
              <a:t>una</a:t>
            </a:r>
            <a:r>
              <a:rPr lang="es-CL" dirty="0" smtClean="0">
                <a:latin typeface="Calibri" pitchFamily="34" charset="0"/>
                <a:cs typeface="Calibri" pitchFamily="34" charset="0"/>
              </a:rPr>
              <a:t> </a:t>
            </a:r>
            <a:r>
              <a:rPr lang="es-CL" b="1" dirty="0" smtClean="0">
                <a:latin typeface="Calibri" pitchFamily="34" charset="0"/>
                <a:cs typeface="Calibri" pitchFamily="34" charset="0"/>
              </a:rPr>
              <a:t>breve</a:t>
            </a:r>
            <a:r>
              <a:rPr lang="es-CL" dirty="0" smtClean="0">
                <a:latin typeface="Calibri" pitchFamily="34" charset="0"/>
                <a:cs typeface="Calibri" pitchFamily="34" charset="0"/>
              </a:rPr>
              <a:t> </a:t>
            </a:r>
            <a:r>
              <a:rPr lang="es-CL" b="1" dirty="0" smtClean="0">
                <a:latin typeface="Calibri" pitchFamily="34" charset="0"/>
                <a:cs typeface="Calibri" pitchFamily="34" charset="0"/>
              </a:rPr>
              <a:t>explicación </a:t>
            </a:r>
            <a:r>
              <a:rPr lang="es-CL" dirty="0" smtClean="0">
                <a:latin typeface="Calibri" pitchFamily="34" charset="0"/>
                <a:cs typeface="Calibri" pitchFamily="34" charset="0"/>
              </a:rPr>
              <a:t>donde fundamente la categoría escogida</a:t>
            </a:r>
            <a:endParaRPr lang="es-CL" dirty="0">
              <a:latin typeface="Calibri" pitchFamily="34" charset="0"/>
              <a:cs typeface="Calibri" pitchFamily="34" charset="0"/>
            </a:endParaRPr>
          </a:p>
        </p:txBody>
      </p:sp>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10</a:t>
            </a:fld>
            <a:r>
              <a:rPr lang="es-ES" dirty="0" smtClean="0"/>
              <a:t> </a:t>
            </a:r>
            <a:endParaRPr lang="es-ES" dirty="0"/>
          </a:p>
        </p:txBody>
      </p:sp>
      <p:sp>
        <p:nvSpPr>
          <p:cNvPr id="6" name="5 Rectángulo"/>
          <p:cNvSpPr/>
          <p:nvPr/>
        </p:nvSpPr>
        <p:spPr>
          <a:xfrm>
            <a:off x="1115616" y="260648"/>
            <a:ext cx="4322465"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La Norma y sus objetivos</a:t>
            </a:r>
            <a:endParaRPr lang="es-CL"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550184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95303" y="3068960"/>
            <a:ext cx="7560840" cy="923330"/>
          </a:xfrm>
          <a:prstGeom prst="rect">
            <a:avLst/>
          </a:prstGeom>
          <a:noFill/>
        </p:spPr>
        <p:txBody>
          <a:bodyPr wrap="square" rtlCol="0">
            <a:spAutoFit/>
          </a:bodyPr>
          <a:lstStyle/>
          <a:p>
            <a:pPr algn="just"/>
            <a:r>
              <a:rPr lang="es-CL" dirty="0" smtClean="0">
                <a:latin typeface="Calibri" pitchFamily="34" charset="0"/>
                <a:cs typeface="Calibri" pitchFamily="34" charset="0"/>
              </a:rPr>
              <a:t>A continuación se describen los cuatro tópicos de gobierno corporativo que cubre la autoevaluación, mediante ejemplos de principios en los que el directorio deberá evaluarse </a:t>
            </a:r>
            <a:endParaRPr lang="es-CL" dirty="0">
              <a:latin typeface="Calibri" pitchFamily="34" charset="0"/>
              <a:cs typeface="Calibri" pitchFamily="34" charset="0"/>
            </a:endParaRPr>
          </a:p>
        </p:txBody>
      </p:sp>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11</a:t>
            </a:fld>
            <a:endParaRPr lang="es-ES" dirty="0"/>
          </a:p>
        </p:txBody>
      </p:sp>
      <p:sp>
        <p:nvSpPr>
          <p:cNvPr id="6" name="5 Rectángulo"/>
          <p:cNvSpPr/>
          <p:nvPr/>
        </p:nvSpPr>
        <p:spPr>
          <a:xfrm>
            <a:off x="1115616" y="260648"/>
            <a:ext cx="4322465"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La Norma y sus objetivos</a:t>
            </a:r>
            <a:endParaRPr lang="es-CL"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751786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1656000"/>
            <a:ext cx="7416824" cy="4862870"/>
          </a:xfrm>
          <a:prstGeom prst="rect">
            <a:avLst/>
          </a:prstGeom>
          <a:noFill/>
        </p:spPr>
        <p:txBody>
          <a:bodyPr wrap="square" rtlCol="0">
            <a:spAutoFit/>
          </a:bodyPr>
          <a:lstStyle/>
          <a:p>
            <a:r>
              <a:rPr lang="es-CL" dirty="0" smtClean="0">
                <a:latin typeface="Calibri" pitchFamily="34" charset="0"/>
                <a:cs typeface="Calibri" pitchFamily="34" charset="0"/>
              </a:rPr>
              <a:t>Tema 1. De la inducción, preparación y ejercicio del cargo de director</a:t>
            </a:r>
          </a:p>
          <a:p>
            <a:endParaRPr lang="es-CL" dirty="0" smtClean="0">
              <a:latin typeface="Calibri" pitchFamily="34" charset="0"/>
              <a:cs typeface="Calibri" pitchFamily="34" charset="0"/>
            </a:endParaRPr>
          </a:p>
          <a:p>
            <a:endParaRPr lang="es-CL" dirty="0">
              <a:latin typeface="Calibri" pitchFamily="34" charset="0"/>
              <a:cs typeface="Calibri" pitchFamily="34" charset="0"/>
            </a:endParaRPr>
          </a:p>
          <a:p>
            <a:pPr marL="285750" indent="-285750" algn="just">
              <a:buFont typeface="Arial" pitchFamily="34" charset="0"/>
              <a:buChar char="•"/>
            </a:pPr>
            <a:r>
              <a:rPr lang="es-ES" sz="1600" i="1" dirty="0" smtClean="0">
                <a:latin typeface="Calibri" pitchFamily="34" charset="0"/>
                <a:cs typeface="Calibri" pitchFamily="34" charset="0"/>
              </a:rPr>
              <a:t>“</a:t>
            </a:r>
            <a:r>
              <a:rPr lang="es-CL" sz="1600" i="1" dirty="0" smtClean="0">
                <a:latin typeface="Calibri" pitchFamily="34" charset="0"/>
                <a:cs typeface="Calibri" pitchFamily="34" charset="0"/>
              </a:rPr>
              <a:t>El </a:t>
            </a:r>
            <a:r>
              <a:rPr lang="es-CL" sz="1600" i="1" dirty="0">
                <a:latin typeface="Calibri" pitchFamily="34" charset="0"/>
                <a:cs typeface="Calibri" pitchFamily="34" charset="0"/>
              </a:rPr>
              <a:t>directorio cuenta con una persona, unidad o sistema al interior de la entidad destinado exclusivamente a proveer a cada director información del funcionamiento y negocios de la entidad, de manera oportuna, confiable y cuando aquél la </a:t>
            </a:r>
            <a:r>
              <a:rPr lang="es-CL" sz="1600" i="1" dirty="0" smtClean="0">
                <a:latin typeface="Calibri" pitchFamily="34" charset="0"/>
                <a:cs typeface="Calibri" pitchFamily="34" charset="0"/>
              </a:rPr>
              <a:t>requiera</a:t>
            </a:r>
            <a:r>
              <a:rPr lang="es-ES" sz="1600" i="1" dirty="0" smtClean="0">
                <a:latin typeface="Calibri" pitchFamily="34" charset="0"/>
                <a:cs typeface="Calibri" pitchFamily="34" charset="0"/>
              </a:rPr>
              <a:t>”</a:t>
            </a:r>
          </a:p>
          <a:p>
            <a:pPr marL="285750" indent="-285750" algn="just">
              <a:buFont typeface="Arial" pitchFamily="34" charset="0"/>
              <a:buChar char="•"/>
            </a:pPr>
            <a:endParaRPr lang="es-ES" sz="1600" i="1" dirty="0" smtClean="0">
              <a:latin typeface="Calibri" pitchFamily="34" charset="0"/>
              <a:cs typeface="Calibri" pitchFamily="34" charset="0"/>
            </a:endParaRPr>
          </a:p>
          <a:p>
            <a:pPr marL="285750" indent="-285750" algn="just">
              <a:buFont typeface="Arial" pitchFamily="34" charset="0"/>
              <a:buChar char="•"/>
            </a:pPr>
            <a:r>
              <a:rPr lang="es-ES" sz="1600" i="1" dirty="0" smtClean="0">
                <a:latin typeface="Calibri" pitchFamily="34" charset="0"/>
                <a:cs typeface="Calibri" pitchFamily="34" charset="0"/>
              </a:rPr>
              <a:t>“El </a:t>
            </a:r>
            <a:r>
              <a:rPr lang="es-ES" sz="1600" i="1" dirty="0">
                <a:latin typeface="Calibri" pitchFamily="34" charset="0"/>
                <a:cs typeface="Calibri" pitchFamily="34" charset="0"/>
              </a:rPr>
              <a:t>directorio cuenta con presupuesto anual suficiente, especialmente asignado a éste para la contratación de expertos en materias contables, financieras y legales que asesoren exclusivamente al </a:t>
            </a:r>
            <a:r>
              <a:rPr lang="es-ES" sz="1600" i="1" dirty="0" smtClean="0">
                <a:latin typeface="Calibri" pitchFamily="34" charset="0"/>
                <a:cs typeface="Calibri" pitchFamily="34" charset="0"/>
              </a:rPr>
              <a:t>directorio</a:t>
            </a:r>
            <a:r>
              <a:rPr lang="es-CL" sz="1600" i="1" dirty="0" smtClean="0">
                <a:latin typeface="Calibri" pitchFamily="34" charset="0"/>
                <a:cs typeface="Calibri" pitchFamily="34" charset="0"/>
              </a:rPr>
              <a:t>”</a:t>
            </a:r>
          </a:p>
          <a:p>
            <a:pPr algn="just"/>
            <a:endParaRPr lang="es-CL" sz="1600" i="1" dirty="0" smtClean="0">
              <a:latin typeface="Calibri" pitchFamily="34" charset="0"/>
              <a:cs typeface="Calibri" pitchFamily="34" charset="0"/>
            </a:endParaRPr>
          </a:p>
          <a:p>
            <a:pPr marL="285750" indent="-285750" algn="just">
              <a:buFont typeface="Arial" pitchFamily="34" charset="0"/>
              <a:buChar char="•"/>
            </a:pPr>
            <a:r>
              <a:rPr lang="es-ES" sz="1600" i="1" dirty="0" smtClean="0">
                <a:latin typeface="Calibri" pitchFamily="34" charset="0"/>
                <a:cs typeface="Calibri" pitchFamily="34" charset="0"/>
              </a:rPr>
              <a:t>“Ningún </a:t>
            </a:r>
            <a:r>
              <a:rPr lang="es-ES" sz="1600" i="1" dirty="0">
                <a:latin typeface="Calibri" pitchFamily="34" charset="0"/>
                <a:cs typeface="Calibri" pitchFamily="34" charset="0"/>
              </a:rPr>
              <a:t>director de la entidad desempeña dicho cargo, o el de ejecutivo principal, en algunos de los principales competidores, clientes o proveedores de </a:t>
            </a:r>
            <a:r>
              <a:rPr lang="es-ES" sz="1600" i="1" dirty="0" smtClean="0">
                <a:latin typeface="Calibri" pitchFamily="34" charset="0"/>
                <a:cs typeface="Calibri" pitchFamily="34" charset="0"/>
              </a:rPr>
              <a:t>ésta”</a:t>
            </a:r>
            <a:endParaRPr lang="es-CL" sz="1600" i="1" dirty="0" smtClean="0">
              <a:latin typeface="Calibri" pitchFamily="34" charset="0"/>
              <a:cs typeface="Calibri" pitchFamily="34" charset="0"/>
            </a:endParaRPr>
          </a:p>
          <a:p>
            <a:pPr marL="285750" indent="-285750" algn="just">
              <a:buFont typeface="Arial" pitchFamily="34" charset="0"/>
              <a:buChar char="•"/>
            </a:pPr>
            <a:endParaRPr lang="es-CL" sz="1600" i="1" dirty="0" smtClean="0">
              <a:latin typeface="Calibri" pitchFamily="34" charset="0"/>
              <a:cs typeface="Calibri" pitchFamily="34" charset="0"/>
            </a:endParaRPr>
          </a:p>
          <a:p>
            <a:pPr marL="285750" indent="-285750" algn="just">
              <a:buFont typeface="Arial" pitchFamily="34" charset="0"/>
              <a:buChar char="•"/>
            </a:pPr>
            <a:endParaRPr lang="es-CL" sz="1600" i="1" dirty="0" smtClean="0">
              <a:latin typeface="Calibri" pitchFamily="34" charset="0"/>
              <a:cs typeface="Calibri" pitchFamily="34" charset="0"/>
            </a:endParaRPr>
          </a:p>
          <a:p>
            <a:pPr marL="285750" indent="-285750" algn="just">
              <a:buFont typeface="Wingdings" pitchFamily="2" charset="2"/>
              <a:buChar char="Ø"/>
            </a:pPr>
            <a:r>
              <a:rPr lang="es-CL" sz="1600" dirty="0" smtClean="0">
                <a:latin typeface="Calibri" pitchFamily="34" charset="0"/>
                <a:cs typeface="Calibri" pitchFamily="34" charset="0"/>
              </a:rPr>
              <a:t>Además, esta sección evalúa principios relacionados al proceso de inducción de los directores, evaluación del directorio, reuniones periódicas con el auditor externo, etc.</a:t>
            </a:r>
            <a:endParaRPr lang="es-CL" sz="1600" i="1" dirty="0" smtClean="0">
              <a:latin typeface="Calibri" pitchFamily="34" charset="0"/>
              <a:cs typeface="Calibri" pitchFamily="34" charset="0"/>
            </a:endParaRPr>
          </a:p>
          <a:p>
            <a:pPr marL="285750" indent="-285750" algn="just">
              <a:buFont typeface="Arial" pitchFamily="34" charset="0"/>
              <a:buChar char="•"/>
            </a:pPr>
            <a:endParaRPr lang="es-CL" sz="1600" i="1" dirty="0">
              <a:latin typeface="Calibri" pitchFamily="34" charset="0"/>
              <a:cs typeface="Calibri" pitchFamily="34" charset="0"/>
            </a:endParaRPr>
          </a:p>
        </p:txBody>
      </p:sp>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12</a:t>
            </a:fld>
            <a:endParaRPr lang="es-ES" dirty="0"/>
          </a:p>
        </p:txBody>
      </p:sp>
      <p:sp>
        <p:nvSpPr>
          <p:cNvPr id="8" name="7 Rectángulo"/>
          <p:cNvSpPr/>
          <p:nvPr/>
        </p:nvSpPr>
        <p:spPr>
          <a:xfrm>
            <a:off x="1115616" y="260648"/>
            <a:ext cx="6151492"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La Norma y sus objetivos - Ejemplos</a:t>
            </a:r>
            <a:endParaRPr lang="es-CL"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668648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1656000"/>
            <a:ext cx="7560840" cy="4616648"/>
          </a:xfrm>
          <a:prstGeom prst="rect">
            <a:avLst/>
          </a:prstGeom>
          <a:noFill/>
        </p:spPr>
        <p:txBody>
          <a:bodyPr wrap="square" rtlCol="0">
            <a:spAutoFit/>
          </a:bodyPr>
          <a:lstStyle/>
          <a:p>
            <a:r>
              <a:rPr lang="es-CL" dirty="0" smtClean="0">
                <a:latin typeface="Calibri" pitchFamily="34" charset="0"/>
                <a:cs typeface="Calibri" pitchFamily="34" charset="0"/>
              </a:rPr>
              <a:t>Tema 2. De la relación entre la sociedad, accionistas y público general </a:t>
            </a:r>
          </a:p>
          <a:p>
            <a:endParaRPr lang="es-CL" dirty="0" smtClean="0">
              <a:latin typeface="Calibri" pitchFamily="34" charset="0"/>
              <a:cs typeface="Calibri" pitchFamily="34" charset="0"/>
            </a:endParaRPr>
          </a:p>
          <a:p>
            <a:endParaRPr lang="es-CL" dirty="0">
              <a:latin typeface="Calibri" pitchFamily="34" charset="0"/>
              <a:cs typeface="Calibri" pitchFamily="34" charset="0"/>
            </a:endParaRPr>
          </a:p>
          <a:p>
            <a:pPr marL="285750" indent="-285750" algn="just">
              <a:buFont typeface="Arial" pitchFamily="34" charset="0"/>
              <a:buChar char="•"/>
            </a:pPr>
            <a:r>
              <a:rPr lang="es-CL" sz="1600" i="1" dirty="0" smtClean="0">
                <a:latin typeface="Calibri" pitchFamily="34" charset="0"/>
                <a:cs typeface="Calibri" pitchFamily="34" charset="0"/>
              </a:rPr>
              <a:t>“La </a:t>
            </a:r>
            <a:r>
              <a:rPr lang="es-CL" sz="1600" i="1" dirty="0">
                <a:latin typeface="Calibri" pitchFamily="34" charset="0"/>
                <a:cs typeface="Calibri" pitchFamily="34" charset="0"/>
              </a:rPr>
              <a:t>entidad cuenta con una persona, unidad o sistema, encargado  exclusivamente de proveer, tanto a los accionistas como al público en general, la información requerida por ley respecto de su situación económica, legal y financiera, los derechos y deberes inherentes a la calidad de accionista y cualquier información que razonablemente le pudieran requerir los accionistas o el público en </a:t>
            </a:r>
            <a:r>
              <a:rPr lang="es-CL" sz="1600" i="1" dirty="0" smtClean="0">
                <a:latin typeface="Calibri" pitchFamily="34" charset="0"/>
                <a:cs typeface="Calibri" pitchFamily="34" charset="0"/>
              </a:rPr>
              <a:t>general”</a:t>
            </a:r>
          </a:p>
          <a:p>
            <a:pPr marL="285750" indent="-285750" algn="just">
              <a:buFont typeface="Arial" pitchFamily="34" charset="0"/>
              <a:buChar char="•"/>
            </a:pPr>
            <a:endParaRPr lang="es-ES" sz="1600" i="1" dirty="0" smtClean="0">
              <a:latin typeface="Calibri" pitchFamily="34" charset="0"/>
              <a:cs typeface="Calibri" pitchFamily="34" charset="0"/>
            </a:endParaRPr>
          </a:p>
          <a:p>
            <a:pPr marL="285750" indent="-285750" algn="just">
              <a:buFont typeface="Arial" pitchFamily="34" charset="0"/>
              <a:buChar char="•"/>
            </a:pPr>
            <a:r>
              <a:rPr lang="es-ES" sz="1600" i="1" dirty="0" smtClean="0">
                <a:latin typeface="Calibri" pitchFamily="34" charset="0"/>
                <a:cs typeface="Calibri" pitchFamily="34" charset="0"/>
              </a:rPr>
              <a:t>“La </a:t>
            </a:r>
            <a:r>
              <a:rPr lang="es-ES" sz="1600" i="1" dirty="0">
                <a:latin typeface="Calibri" pitchFamily="34" charset="0"/>
                <a:cs typeface="Calibri" pitchFamily="34" charset="0"/>
              </a:rPr>
              <a:t>entidad cuenta con un mecanismo que permite la participación remota y en tiempo real de los accionistas en las juntas de </a:t>
            </a:r>
            <a:r>
              <a:rPr lang="es-ES" sz="1600" i="1" dirty="0" smtClean="0">
                <a:latin typeface="Calibri" pitchFamily="34" charset="0"/>
                <a:cs typeface="Calibri" pitchFamily="34" charset="0"/>
              </a:rPr>
              <a:t>accionistas”</a:t>
            </a:r>
            <a:endParaRPr lang="es-CL" sz="1600" i="1" dirty="0">
              <a:latin typeface="Calibri" pitchFamily="34" charset="0"/>
              <a:cs typeface="Calibri" pitchFamily="34" charset="0"/>
            </a:endParaRPr>
          </a:p>
          <a:p>
            <a:pPr marL="285750" indent="-285750" algn="just">
              <a:buFont typeface="Arial" pitchFamily="34" charset="0"/>
              <a:buChar char="•"/>
            </a:pPr>
            <a:endParaRPr lang="es-CL" sz="1600" i="1" dirty="0" smtClean="0">
              <a:latin typeface="Calibri" pitchFamily="34" charset="0"/>
              <a:cs typeface="Calibri" pitchFamily="34" charset="0"/>
            </a:endParaRPr>
          </a:p>
          <a:p>
            <a:pPr algn="just"/>
            <a:endParaRPr lang="es-CL" sz="1600" i="1" dirty="0">
              <a:latin typeface="Calibri" pitchFamily="34" charset="0"/>
              <a:cs typeface="Calibri" pitchFamily="34" charset="0"/>
            </a:endParaRPr>
          </a:p>
          <a:p>
            <a:pPr marL="285750" indent="-285750" algn="just">
              <a:buFont typeface="Wingdings" pitchFamily="2" charset="2"/>
              <a:buChar char="Ø"/>
            </a:pPr>
            <a:r>
              <a:rPr lang="es-CL" sz="1600" dirty="0" smtClean="0">
                <a:latin typeface="Calibri" pitchFamily="34" charset="0"/>
                <a:cs typeface="Calibri" pitchFamily="34" charset="0"/>
              </a:rPr>
              <a:t>Otros principios evaluados en esta sección se refieren al proceso de postulación de directores, la información disponible en el sitio web del emisor, etc.</a:t>
            </a:r>
            <a:endParaRPr lang="es-ES" sz="1600" dirty="0" smtClean="0">
              <a:latin typeface="Calibri" pitchFamily="34" charset="0"/>
              <a:cs typeface="Calibri" pitchFamily="34" charset="0"/>
            </a:endParaRPr>
          </a:p>
          <a:p>
            <a:pPr marL="742950" lvl="1" indent="-285750">
              <a:buFont typeface="Arial" pitchFamily="34" charset="0"/>
              <a:buChar char="•"/>
            </a:pPr>
            <a:endParaRPr lang="es-ES" sz="1600" i="1" dirty="0">
              <a:latin typeface="Calibri" pitchFamily="34" charset="0"/>
              <a:cs typeface="Calibri" pitchFamily="34" charset="0"/>
            </a:endParaRPr>
          </a:p>
          <a:p>
            <a:pPr marL="742950" lvl="1" indent="-285750">
              <a:buFont typeface="Arial" pitchFamily="34" charset="0"/>
              <a:buChar char="•"/>
            </a:pPr>
            <a:endParaRPr lang="es-CL" sz="1600" i="1" dirty="0">
              <a:latin typeface="Calibri" pitchFamily="34" charset="0"/>
              <a:cs typeface="Calibri" pitchFamily="34" charset="0"/>
            </a:endParaRPr>
          </a:p>
          <a:p>
            <a:pPr marL="742950" lvl="1" indent="-285750">
              <a:buFont typeface="Arial" pitchFamily="34" charset="0"/>
              <a:buChar char="•"/>
            </a:pPr>
            <a:endParaRPr lang="es-CL" sz="1600" dirty="0">
              <a:latin typeface="Calibri" pitchFamily="34" charset="0"/>
              <a:cs typeface="Calibri" pitchFamily="34" charset="0"/>
            </a:endParaRPr>
          </a:p>
        </p:txBody>
      </p:sp>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13</a:t>
            </a:fld>
            <a:endParaRPr lang="es-ES" dirty="0"/>
          </a:p>
        </p:txBody>
      </p:sp>
      <p:sp>
        <p:nvSpPr>
          <p:cNvPr id="6" name="5 Rectángulo"/>
          <p:cNvSpPr/>
          <p:nvPr/>
        </p:nvSpPr>
        <p:spPr>
          <a:xfrm>
            <a:off x="1115616" y="260648"/>
            <a:ext cx="6151492"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La Norma y sus objetivos - Ejemplos</a:t>
            </a:r>
            <a:endParaRPr lang="es-CL"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642048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1650861"/>
            <a:ext cx="7560840" cy="4370427"/>
          </a:xfrm>
          <a:prstGeom prst="rect">
            <a:avLst/>
          </a:prstGeom>
          <a:noFill/>
        </p:spPr>
        <p:txBody>
          <a:bodyPr wrap="square" rtlCol="0">
            <a:spAutoFit/>
          </a:bodyPr>
          <a:lstStyle/>
          <a:p>
            <a:r>
              <a:rPr lang="es-CL" dirty="0" smtClean="0">
                <a:latin typeface="Calibri" pitchFamily="34" charset="0"/>
                <a:cs typeface="Calibri" pitchFamily="34" charset="0"/>
              </a:rPr>
              <a:t>Tema 3. De la sustitución, retención y compensación de ejecutivos principales</a:t>
            </a:r>
          </a:p>
          <a:p>
            <a:endParaRPr lang="es-CL" dirty="0" smtClean="0">
              <a:latin typeface="Calibri" pitchFamily="34" charset="0"/>
              <a:cs typeface="Calibri" pitchFamily="34" charset="0"/>
            </a:endParaRPr>
          </a:p>
          <a:p>
            <a:endParaRPr lang="es-CL" dirty="0">
              <a:latin typeface="Calibri" pitchFamily="34" charset="0"/>
              <a:cs typeface="Calibri" pitchFamily="34" charset="0"/>
            </a:endParaRPr>
          </a:p>
          <a:p>
            <a:pPr marL="285750" lvl="0" indent="-285750" algn="just">
              <a:buFont typeface="Arial" pitchFamily="34" charset="0"/>
              <a:buChar char="•"/>
            </a:pPr>
            <a:r>
              <a:rPr lang="es-CL" sz="1600" i="1" dirty="0" smtClean="0">
                <a:latin typeface="Calibri" pitchFamily="34" charset="0"/>
                <a:cs typeface="Calibri" pitchFamily="34" charset="0"/>
              </a:rPr>
              <a:t>“En </a:t>
            </a:r>
            <a:r>
              <a:rPr lang="es-CL" sz="1600" i="1" dirty="0">
                <a:latin typeface="Calibri" pitchFamily="34" charset="0"/>
                <a:cs typeface="Calibri" pitchFamily="34" charset="0"/>
              </a:rPr>
              <a:t>la definición y revisión de las políticas de compensación e indemnización de los gerentes y ejecutivos principales, el directorio ha implementado políticas y procedimientos formales tendientes a prevenir que las estructuras salariales establecidas propendan a incentivar la mayor exposición a riesgos innecesarios por parte del gerente general y los ejecutivos principales o a la comisión de eventuales </a:t>
            </a:r>
            <a:r>
              <a:rPr lang="es-CL" sz="1600" i="1" dirty="0" smtClean="0">
                <a:latin typeface="Calibri" pitchFamily="34" charset="0"/>
                <a:cs typeface="Calibri" pitchFamily="34" charset="0"/>
              </a:rPr>
              <a:t>fraudes”</a:t>
            </a:r>
          </a:p>
          <a:p>
            <a:pPr marL="285750" lvl="0" indent="-285750" algn="just">
              <a:buFont typeface="Arial" pitchFamily="34" charset="0"/>
              <a:buChar char="•"/>
            </a:pPr>
            <a:endParaRPr lang="es-ES" sz="1600" i="1" dirty="0">
              <a:latin typeface="Calibri" pitchFamily="34" charset="0"/>
              <a:cs typeface="Calibri" pitchFamily="34" charset="0"/>
            </a:endParaRPr>
          </a:p>
          <a:p>
            <a:pPr marL="285750" indent="-285750" algn="just">
              <a:buFont typeface="Arial" pitchFamily="34" charset="0"/>
              <a:buChar char="•"/>
            </a:pPr>
            <a:r>
              <a:rPr lang="es-CL" sz="1600" i="1" dirty="0" smtClean="0">
                <a:latin typeface="Calibri" pitchFamily="34" charset="0"/>
                <a:cs typeface="Calibri" pitchFamily="34" charset="0"/>
              </a:rPr>
              <a:t>“El </a:t>
            </a:r>
            <a:r>
              <a:rPr lang="es-CL" sz="1600" i="1" dirty="0">
                <a:latin typeface="Calibri" pitchFamily="34" charset="0"/>
                <a:cs typeface="Calibri" pitchFamily="34" charset="0"/>
              </a:rPr>
              <a:t>directorio cuenta con un procedimiento establecido y en funcionamiento para garantizar una adecuada continuidad de la sociedad, ante el </a:t>
            </a:r>
            <a:r>
              <a:rPr lang="es-CL" sz="1600" i="1" dirty="0" err="1">
                <a:latin typeface="Calibri" pitchFamily="34" charset="0"/>
                <a:cs typeface="Calibri" pitchFamily="34" charset="0"/>
              </a:rPr>
              <a:t>reemplazo</a:t>
            </a:r>
            <a:r>
              <a:rPr lang="es-CL" sz="1600" i="1" dirty="0">
                <a:latin typeface="Calibri" pitchFamily="34" charset="0"/>
                <a:cs typeface="Calibri" pitchFamily="34" charset="0"/>
              </a:rPr>
              <a:t> o pérdida del gerente general o de los ejecutivos principales, que contemple políticas y procedimientos de selección de potenciales </a:t>
            </a:r>
            <a:r>
              <a:rPr lang="es-CL" sz="1600" i="1" dirty="0" err="1">
                <a:latin typeface="Calibri" pitchFamily="34" charset="0"/>
                <a:cs typeface="Calibri" pitchFamily="34" charset="0"/>
              </a:rPr>
              <a:t>reemplazantes</a:t>
            </a:r>
            <a:r>
              <a:rPr lang="es-CL" sz="1600" i="1" dirty="0">
                <a:latin typeface="Calibri" pitchFamily="34" charset="0"/>
                <a:cs typeface="Calibri" pitchFamily="34" charset="0"/>
              </a:rPr>
              <a:t> internos o externos, de detección, retención y </a:t>
            </a:r>
            <a:r>
              <a:rPr lang="es-CL" sz="1600" i="1" dirty="0" err="1">
                <a:latin typeface="Calibri" pitchFamily="34" charset="0"/>
                <a:cs typeface="Calibri" pitchFamily="34" charset="0"/>
              </a:rPr>
              <a:t>reemplazo</a:t>
            </a:r>
            <a:r>
              <a:rPr lang="es-CL" sz="1600" i="1" dirty="0">
                <a:latin typeface="Calibri" pitchFamily="34" charset="0"/>
                <a:cs typeface="Calibri" pitchFamily="34" charset="0"/>
              </a:rPr>
              <a:t> de personal crítico, y para el adecuado traspaso de funciones e información del gerente o ejecutivo principal a sus </a:t>
            </a:r>
            <a:r>
              <a:rPr lang="es-CL" sz="1600" i="1" dirty="0" err="1">
                <a:latin typeface="Calibri" pitchFamily="34" charset="0"/>
                <a:cs typeface="Calibri" pitchFamily="34" charset="0"/>
              </a:rPr>
              <a:t>reemplazantes</a:t>
            </a:r>
            <a:r>
              <a:rPr lang="es-CL" sz="1600" i="1" dirty="0">
                <a:latin typeface="Calibri" pitchFamily="34" charset="0"/>
                <a:cs typeface="Calibri" pitchFamily="34" charset="0"/>
              </a:rPr>
              <a:t> o al </a:t>
            </a:r>
            <a:r>
              <a:rPr lang="es-CL" sz="1600" i="1" dirty="0" smtClean="0">
                <a:latin typeface="Calibri" pitchFamily="34" charset="0"/>
                <a:cs typeface="Calibri" pitchFamily="34" charset="0"/>
              </a:rPr>
              <a:t>directorio”</a:t>
            </a:r>
            <a:endParaRPr lang="es-CL" dirty="0" smtClean="0">
              <a:latin typeface="Calibri" pitchFamily="34" charset="0"/>
              <a:cs typeface="Calibri" pitchFamily="34" charset="0"/>
            </a:endParaRPr>
          </a:p>
        </p:txBody>
      </p:sp>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14</a:t>
            </a:fld>
            <a:endParaRPr lang="es-ES" dirty="0"/>
          </a:p>
        </p:txBody>
      </p:sp>
      <p:sp>
        <p:nvSpPr>
          <p:cNvPr id="6" name="5 Rectángulo"/>
          <p:cNvSpPr/>
          <p:nvPr/>
        </p:nvSpPr>
        <p:spPr>
          <a:xfrm>
            <a:off x="1115616" y="260648"/>
            <a:ext cx="6151492"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La Norma y sus objetivos - Ejemplos</a:t>
            </a:r>
            <a:endParaRPr lang="es-CL"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642048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1656000"/>
            <a:ext cx="7560840" cy="5078313"/>
          </a:xfrm>
          <a:prstGeom prst="rect">
            <a:avLst/>
          </a:prstGeom>
          <a:noFill/>
        </p:spPr>
        <p:txBody>
          <a:bodyPr wrap="square" rtlCol="0">
            <a:spAutoFit/>
          </a:bodyPr>
          <a:lstStyle/>
          <a:p>
            <a:r>
              <a:rPr lang="es-CL" dirty="0" smtClean="0">
                <a:latin typeface="Calibri" pitchFamily="34" charset="0"/>
                <a:cs typeface="Calibri" pitchFamily="34" charset="0"/>
              </a:rPr>
              <a:t>Tema 4. De las políticas de control interno y la gestión de riesgos</a:t>
            </a:r>
          </a:p>
          <a:p>
            <a:endParaRPr lang="es-CL" dirty="0" smtClean="0">
              <a:latin typeface="Calibri" pitchFamily="34" charset="0"/>
              <a:cs typeface="Calibri" pitchFamily="34" charset="0"/>
            </a:endParaRPr>
          </a:p>
          <a:p>
            <a:pPr marL="285750" lvl="0" indent="-285750" algn="just">
              <a:buFont typeface="Arial" pitchFamily="34" charset="0"/>
              <a:buChar char="•"/>
            </a:pPr>
            <a:r>
              <a:rPr lang="es-CL" sz="1600" i="1" dirty="0" smtClean="0">
                <a:latin typeface="Calibri" pitchFamily="34" charset="0"/>
                <a:cs typeface="Calibri" pitchFamily="34" charset="0"/>
              </a:rPr>
              <a:t>“El </a:t>
            </a:r>
            <a:r>
              <a:rPr lang="es-CL" sz="1600" i="1" dirty="0">
                <a:latin typeface="Calibri" pitchFamily="34" charset="0"/>
                <a:cs typeface="Calibri" pitchFamily="34" charset="0"/>
              </a:rPr>
              <a:t>directorio cuenta con un Comité dedicado a controlar que la exposición máxima a los riesgos que efectivamente se está asumiendo sea la definida en las políticas </a:t>
            </a:r>
            <a:r>
              <a:rPr lang="es-CL" sz="1600" i="1" dirty="0" smtClean="0">
                <a:latin typeface="Calibri" pitchFamily="34" charset="0"/>
                <a:cs typeface="Calibri" pitchFamily="34" charset="0"/>
              </a:rPr>
              <a:t>establecidas”</a:t>
            </a:r>
          </a:p>
          <a:p>
            <a:pPr marL="285750" lvl="0" indent="-285750" algn="just">
              <a:buFont typeface="Arial" pitchFamily="34" charset="0"/>
              <a:buChar char="•"/>
            </a:pPr>
            <a:endParaRPr lang="es-CL" sz="1600" i="1" dirty="0" smtClean="0">
              <a:latin typeface="Calibri" pitchFamily="34" charset="0"/>
              <a:cs typeface="Calibri" pitchFamily="34" charset="0"/>
            </a:endParaRPr>
          </a:p>
          <a:p>
            <a:pPr marL="285750" lvl="0" indent="-285750" algn="just">
              <a:buFont typeface="Arial" pitchFamily="34" charset="0"/>
              <a:buChar char="•"/>
            </a:pPr>
            <a:r>
              <a:rPr lang="es-CL" sz="1600" i="1" dirty="0" smtClean="0">
                <a:latin typeface="Calibri" pitchFamily="34" charset="0"/>
                <a:cs typeface="Calibri" pitchFamily="34" charset="0"/>
              </a:rPr>
              <a:t>“El </a:t>
            </a:r>
            <a:r>
              <a:rPr lang="es-CL" sz="1600" i="1" dirty="0">
                <a:latin typeface="Calibri" pitchFamily="34" charset="0"/>
                <a:cs typeface="Calibri" pitchFamily="34" charset="0"/>
              </a:rPr>
              <a:t>directorio se reúne periódicamente con la persona, o unidad de la entidad, encargada de verificar que las políticas, procedimientos y controles internos de la sociedad estén siendo efectivamente cumplidos por toda la organización, para conocer la opinión de aquéllos en cuanto a la efectividad, atingencia o eventuales mejoras de tales políticas, procedimientos y </a:t>
            </a:r>
            <a:r>
              <a:rPr lang="es-CL" sz="1600" i="1" dirty="0" smtClean="0">
                <a:latin typeface="Calibri" pitchFamily="34" charset="0"/>
                <a:cs typeface="Calibri" pitchFamily="34" charset="0"/>
              </a:rPr>
              <a:t>controles”</a:t>
            </a:r>
          </a:p>
          <a:p>
            <a:pPr marL="285750" lvl="0" indent="-285750" algn="just">
              <a:buFont typeface="Arial" pitchFamily="34" charset="0"/>
              <a:buChar char="•"/>
            </a:pPr>
            <a:endParaRPr lang="es-ES" sz="1600" i="1" dirty="0" smtClean="0">
              <a:latin typeface="Calibri" pitchFamily="34" charset="0"/>
              <a:cs typeface="Calibri" pitchFamily="34" charset="0"/>
            </a:endParaRPr>
          </a:p>
          <a:p>
            <a:pPr marL="285750" indent="-285750" algn="just">
              <a:buFont typeface="Arial" pitchFamily="34" charset="0"/>
              <a:buChar char="•"/>
            </a:pPr>
            <a:r>
              <a:rPr lang="es-CL" sz="1600" i="1" dirty="0" smtClean="0">
                <a:latin typeface="Calibri" pitchFamily="34" charset="0"/>
                <a:cs typeface="Calibri" pitchFamily="34" charset="0"/>
              </a:rPr>
              <a:t>“La </a:t>
            </a:r>
            <a:r>
              <a:rPr lang="es-CL" sz="1600" i="1" dirty="0">
                <a:latin typeface="Calibri" pitchFamily="34" charset="0"/>
                <a:cs typeface="Calibri" pitchFamily="34" charset="0"/>
              </a:rPr>
              <a:t>sociedad cuenta con un procedimiento establecido y de conocimiento de todo quien desempeñe funciones para ésta, especialmente diseñado para la denuncia de eventuales fraudes, irregularidades o ilícitos al directorio, que dé garantías respecto de la confidencialidad de la identidad del </a:t>
            </a:r>
            <a:r>
              <a:rPr lang="es-CL" sz="1600" i="1" dirty="0" smtClean="0">
                <a:latin typeface="Calibri" pitchFamily="34" charset="0"/>
                <a:cs typeface="Calibri" pitchFamily="34" charset="0"/>
              </a:rPr>
              <a:t>denunciante”</a:t>
            </a:r>
            <a:endParaRPr lang="es-ES" sz="1600" i="1" dirty="0">
              <a:latin typeface="Calibri" pitchFamily="34" charset="0"/>
              <a:cs typeface="Calibri" pitchFamily="34" charset="0"/>
            </a:endParaRPr>
          </a:p>
          <a:p>
            <a:pPr marL="285750" indent="-285750" algn="just">
              <a:buFont typeface="Arial" pitchFamily="34" charset="0"/>
              <a:buChar char="•"/>
            </a:pPr>
            <a:endParaRPr lang="es-ES" sz="1600" i="1" dirty="0" smtClean="0">
              <a:latin typeface="Calibri" pitchFamily="34" charset="0"/>
              <a:cs typeface="Calibri" pitchFamily="34" charset="0"/>
            </a:endParaRPr>
          </a:p>
          <a:p>
            <a:pPr marL="285750" indent="-285750" algn="just">
              <a:buFont typeface="Wingdings" pitchFamily="2" charset="2"/>
              <a:buChar char="Ø"/>
            </a:pPr>
            <a:r>
              <a:rPr lang="es-ES" sz="1600" dirty="0" smtClean="0">
                <a:latin typeface="Calibri" pitchFamily="34" charset="0"/>
                <a:cs typeface="Calibri" pitchFamily="34" charset="0"/>
              </a:rPr>
              <a:t>Otros principios evaluados en esta sección se refieren la información que se entrega a los accionistas sobre hallazgos materiales de las actividades de control interno, la implementación de un Código de Conducta, etc.</a:t>
            </a:r>
            <a:endParaRPr lang="es-CL" sz="1600" dirty="0">
              <a:latin typeface="Calibri" pitchFamily="34" charset="0"/>
              <a:cs typeface="Calibri" pitchFamily="34" charset="0"/>
            </a:endParaRPr>
          </a:p>
        </p:txBody>
      </p:sp>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15</a:t>
            </a:fld>
            <a:endParaRPr lang="es-ES" dirty="0"/>
          </a:p>
        </p:txBody>
      </p:sp>
      <p:sp>
        <p:nvSpPr>
          <p:cNvPr id="7" name="6 Rectángulo"/>
          <p:cNvSpPr/>
          <p:nvPr/>
        </p:nvSpPr>
        <p:spPr>
          <a:xfrm>
            <a:off x="1115616" y="260648"/>
            <a:ext cx="6151492"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La Norma y sus objetivos - Ejemplos</a:t>
            </a:r>
            <a:endParaRPr lang="es-CL"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756677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16</a:t>
            </a:fld>
            <a:endParaRPr lang="es-ES" dirty="0"/>
          </a:p>
        </p:txBody>
      </p:sp>
      <p:sp>
        <p:nvSpPr>
          <p:cNvPr id="7" name="6 Rectángulo"/>
          <p:cNvSpPr/>
          <p:nvPr/>
        </p:nvSpPr>
        <p:spPr>
          <a:xfrm>
            <a:off x="1115616" y="260648"/>
            <a:ext cx="1446037"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Agenda</a:t>
            </a:r>
            <a:endParaRPr lang="es-CL" sz="3200" dirty="0">
              <a:solidFill>
                <a:schemeClr val="bg1"/>
              </a:solidFill>
              <a:latin typeface="Calibri" pitchFamily="34" charset="0"/>
              <a:cs typeface="Calibri" pitchFamily="34" charset="0"/>
            </a:endParaRPr>
          </a:p>
        </p:txBody>
      </p:sp>
      <p:sp>
        <p:nvSpPr>
          <p:cNvPr id="6" name="Rectangle 3"/>
          <p:cNvSpPr txBox="1">
            <a:spLocks noChangeArrowheads="1"/>
          </p:cNvSpPr>
          <p:nvPr/>
        </p:nvSpPr>
        <p:spPr bwMode="auto">
          <a:xfrm>
            <a:off x="611188" y="1916113"/>
            <a:ext cx="8229600" cy="28810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defRPr>
            </a:lvl2pPr>
            <a:lvl3pPr marL="1143000" indent="-228600" algn="l" rtl="0" eaLnBrk="0" fontAlgn="base" hangingPunct="0">
              <a:spcBef>
                <a:spcPct val="20000"/>
              </a:spcBef>
              <a:spcAft>
                <a:spcPct val="0"/>
              </a:spcAft>
              <a:buChar char="•"/>
              <a:defRPr sz="24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a:lstStyle>
          <a:p>
            <a:pPr marL="0" indent="0" eaLnBrk="1" hangingPunct="1">
              <a:lnSpc>
                <a:spcPct val="90000"/>
              </a:lnSpc>
              <a:buFontTx/>
              <a:buNone/>
            </a:pPr>
            <a:endParaRPr lang="es-CL" sz="2500" dirty="0" smtClean="0">
              <a:solidFill>
                <a:schemeClr val="tx1"/>
              </a:solidFill>
              <a:latin typeface="Calibri" pitchFamily="34" charset="0"/>
              <a:cs typeface="Calibri" pitchFamily="34" charset="0"/>
            </a:endParaRPr>
          </a:p>
          <a:p>
            <a:pPr marL="457200" indent="-457200" eaLnBrk="1" hangingPunct="1">
              <a:lnSpc>
                <a:spcPct val="90000"/>
              </a:lnSpc>
              <a:buFont typeface="+mj-lt"/>
              <a:buAutoNum type="arabicPeriod"/>
            </a:pPr>
            <a:r>
              <a:rPr lang="es-CL" sz="2500" dirty="0" smtClean="0">
                <a:solidFill>
                  <a:schemeClr val="tx1"/>
                </a:solidFill>
                <a:latin typeface="Calibri" pitchFamily="34" charset="0"/>
                <a:cs typeface="Calibri" pitchFamily="34" charset="0"/>
              </a:rPr>
              <a:t>Estándares de Gobierno Corporativo</a:t>
            </a:r>
          </a:p>
          <a:p>
            <a:pPr marL="457200" indent="-457200" eaLnBrk="1" hangingPunct="1">
              <a:lnSpc>
                <a:spcPct val="90000"/>
              </a:lnSpc>
              <a:buFont typeface="+mj-lt"/>
              <a:buAutoNum type="arabicPeriod"/>
            </a:pPr>
            <a:endParaRPr lang="es-CL" sz="2500" dirty="0" smtClean="0">
              <a:solidFill>
                <a:schemeClr val="tx1"/>
              </a:solidFill>
              <a:latin typeface="Calibri" pitchFamily="34" charset="0"/>
              <a:cs typeface="Calibri" pitchFamily="34" charset="0"/>
            </a:endParaRPr>
          </a:p>
          <a:p>
            <a:pPr marL="457200" indent="-457200" eaLnBrk="1" hangingPunct="1">
              <a:lnSpc>
                <a:spcPct val="90000"/>
              </a:lnSpc>
              <a:buFont typeface="+mj-lt"/>
              <a:buAutoNum type="arabicPeriod"/>
            </a:pPr>
            <a:r>
              <a:rPr lang="es-CL" sz="2500" dirty="0" smtClean="0">
                <a:solidFill>
                  <a:schemeClr val="tx1"/>
                </a:solidFill>
                <a:latin typeface="Calibri" pitchFamily="34" charset="0"/>
                <a:cs typeface="Calibri" pitchFamily="34" charset="0"/>
              </a:rPr>
              <a:t>La Norma y sus objetivos</a:t>
            </a:r>
          </a:p>
          <a:p>
            <a:pPr marL="457200" indent="-457200" eaLnBrk="1" hangingPunct="1">
              <a:lnSpc>
                <a:spcPct val="90000"/>
              </a:lnSpc>
              <a:buFont typeface="+mj-lt"/>
              <a:buAutoNum type="arabicPeriod"/>
            </a:pPr>
            <a:endParaRPr lang="es-CL" sz="2500" dirty="0" smtClean="0">
              <a:solidFill>
                <a:schemeClr val="tx1"/>
              </a:solidFill>
              <a:latin typeface="Calibri" pitchFamily="34" charset="0"/>
              <a:cs typeface="Calibri" pitchFamily="34" charset="0"/>
            </a:endParaRPr>
          </a:p>
          <a:p>
            <a:pPr marL="457200" indent="-457200" eaLnBrk="1" hangingPunct="1">
              <a:lnSpc>
                <a:spcPct val="90000"/>
              </a:lnSpc>
              <a:buFont typeface="+mj-lt"/>
              <a:buAutoNum type="arabicPeriod"/>
            </a:pPr>
            <a:r>
              <a:rPr lang="es-CL" sz="2500" dirty="0" smtClean="0">
                <a:solidFill>
                  <a:srgbClr val="FF0000"/>
                </a:solidFill>
                <a:latin typeface="Calibri" pitchFamily="34" charset="0"/>
                <a:cs typeface="Calibri" pitchFamily="34" charset="0"/>
              </a:rPr>
              <a:t>Palabras finales</a:t>
            </a:r>
          </a:p>
          <a:p>
            <a:pPr marL="457200" indent="-457200" eaLnBrk="1" hangingPunct="1">
              <a:lnSpc>
                <a:spcPct val="90000"/>
              </a:lnSpc>
              <a:buFont typeface="+mj-lt"/>
              <a:buAutoNum type="arabicPeriod"/>
            </a:pPr>
            <a:endParaRPr lang="es-CL" sz="2500" dirty="0" smtClean="0">
              <a:solidFill>
                <a:schemeClr val="accent2"/>
              </a:solidFill>
              <a:latin typeface="Calibri" pitchFamily="34" charset="0"/>
              <a:cs typeface="Calibri" pitchFamily="34" charset="0"/>
            </a:endParaRPr>
          </a:p>
          <a:p>
            <a:pPr marL="457200" indent="-457200" eaLnBrk="1" hangingPunct="1">
              <a:lnSpc>
                <a:spcPct val="90000"/>
              </a:lnSpc>
              <a:buFont typeface="+mj-lt"/>
              <a:buAutoNum type="arabicPeriod"/>
            </a:pPr>
            <a:endParaRPr lang="es-CL" sz="2500" dirty="0" smtClean="0">
              <a:solidFill>
                <a:schemeClr val="accent2"/>
              </a:solidFill>
              <a:latin typeface="Calibri" pitchFamily="34" charset="0"/>
              <a:cs typeface="Calibri" pitchFamily="34" charset="0"/>
            </a:endParaRPr>
          </a:p>
          <a:p>
            <a:pPr marL="0" indent="0" eaLnBrk="1" hangingPunct="1">
              <a:lnSpc>
                <a:spcPct val="90000"/>
              </a:lnSpc>
              <a:buFontTx/>
              <a:buNone/>
            </a:pPr>
            <a:endParaRPr lang="es-CL" sz="2500" dirty="0" smtClean="0">
              <a:solidFill>
                <a:schemeClr val="accent2"/>
              </a:solidFill>
              <a:latin typeface="Calibri" pitchFamily="34" charset="0"/>
              <a:cs typeface="Calibri" pitchFamily="34" charset="0"/>
            </a:endParaRPr>
          </a:p>
        </p:txBody>
      </p:sp>
    </p:spTree>
    <p:extLst>
      <p:ext uri="{BB962C8B-B14F-4D97-AF65-F5344CB8AC3E}">
        <p14:creationId xmlns:p14="http://schemas.microsoft.com/office/powerpoint/2010/main" val="1552750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1655064"/>
            <a:ext cx="7560840" cy="5016758"/>
          </a:xfrm>
          <a:prstGeom prst="rect">
            <a:avLst/>
          </a:prstGeom>
          <a:noFill/>
        </p:spPr>
        <p:txBody>
          <a:bodyPr wrap="square" rtlCol="0">
            <a:spAutoFit/>
          </a:bodyPr>
          <a:lstStyle/>
          <a:p>
            <a:pPr marL="285750" indent="-285750">
              <a:buFont typeface="Wingdings" pitchFamily="2" charset="2"/>
              <a:buChar char="Ø"/>
            </a:pPr>
            <a:r>
              <a:rPr lang="es-CL" dirty="0">
                <a:latin typeface="Calibri" pitchFamily="34" charset="0"/>
                <a:cs typeface="Calibri" pitchFamily="34" charset="0"/>
              </a:rPr>
              <a:t>R</a:t>
            </a:r>
            <a:r>
              <a:rPr lang="es-CL" dirty="0" smtClean="0">
                <a:latin typeface="Calibri" pitchFamily="34" charset="0"/>
                <a:cs typeface="Calibri" pitchFamily="34" charset="0"/>
              </a:rPr>
              <a:t>azones </a:t>
            </a:r>
            <a:r>
              <a:rPr lang="es-CL" dirty="0">
                <a:latin typeface="Calibri" pitchFamily="34" charset="0"/>
                <a:cs typeface="Calibri" pitchFamily="34" charset="0"/>
              </a:rPr>
              <a:t>para estar optimistas</a:t>
            </a:r>
            <a:r>
              <a:rPr lang="es-CL" dirty="0" smtClean="0">
                <a:latin typeface="Calibri" pitchFamily="34" charset="0"/>
                <a:cs typeface="Calibri" pitchFamily="34" charset="0"/>
              </a:rPr>
              <a:t>:</a:t>
            </a:r>
          </a:p>
          <a:p>
            <a:endParaRPr lang="es-CL" dirty="0">
              <a:latin typeface="Calibri" pitchFamily="34" charset="0"/>
              <a:cs typeface="Calibri" pitchFamily="34" charset="0"/>
            </a:endParaRPr>
          </a:p>
          <a:p>
            <a:pPr marL="742950" lvl="1" indent="-285750" algn="just">
              <a:buFont typeface="Arial" pitchFamily="34" charset="0"/>
              <a:buChar char="•"/>
            </a:pPr>
            <a:r>
              <a:rPr lang="es-CL" sz="1600" dirty="0" smtClean="0">
                <a:latin typeface="Calibri" pitchFamily="34" charset="0"/>
                <a:cs typeface="Calibri" pitchFamily="34" charset="0"/>
              </a:rPr>
              <a:t>Cabría esperar un especial interés por esta norma de parte de los inversionistas institucionales y de otros inversionistas con responsabilidad fiduciaria, quienes debieran ser agentes activos en la promoción</a:t>
            </a:r>
            <a:r>
              <a:rPr lang="es-CL" sz="1600" dirty="0">
                <a:latin typeface="Calibri" pitchFamily="34" charset="0"/>
                <a:cs typeface="Calibri" pitchFamily="34" charset="0"/>
              </a:rPr>
              <a:t> </a:t>
            </a:r>
            <a:r>
              <a:rPr lang="es-CL" sz="1600" dirty="0" smtClean="0">
                <a:latin typeface="Calibri" pitchFamily="34" charset="0"/>
                <a:cs typeface="Calibri" pitchFamily="34" charset="0"/>
              </a:rPr>
              <a:t>de las mejores prácticas</a:t>
            </a:r>
          </a:p>
          <a:p>
            <a:pPr marL="742950" lvl="1" indent="-285750" algn="just">
              <a:buFont typeface="Arial" pitchFamily="34" charset="0"/>
              <a:buChar char="•"/>
            </a:pPr>
            <a:r>
              <a:rPr lang="es-CL" sz="1600" dirty="0" smtClean="0">
                <a:latin typeface="Calibri" pitchFamily="34" charset="0"/>
                <a:cs typeface="Calibri" pitchFamily="34" charset="0"/>
              </a:rPr>
              <a:t>Se han creado Centros de Gobierno Corporativo que naturalmente debieran darle alta importancia a los resultados de las autoevaluaciones</a:t>
            </a:r>
          </a:p>
          <a:p>
            <a:pPr marL="742950" lvl="1" indent="-285750" algn="just">
              <a:buFont typeface="Arial" pitchFamily="34" charset="0"/>
              <a:buChar char="•"/>
            </a:pPr>
            <a:r>
              <a:rPr lang="es-CL" sz="1600" dirty="0" smtClean="0">
                <a:latin typeface="Calibri" pitchFamily="34" charset="0"/>
                <a:cs typeface="Calibri" pitchFamily="34" charset="0"/>
              </a:rPr>
              <a:t>Se les abre una gran oportunidad a las distintas Bolsas de ir contribuyendo a una importante mejora en gobiernos corporativos, a partir de la generación de </a:t>
            </a:r>
            <a:r>
              <a:rPr lang="es-CL" sz="1600" dirty="0" err="1" smtClean="0">
                <a:latin typeface="Calibri" pitchFamily="34" charset="0"/>
                <a:cs typeface="Calibri" pitchFamily="34" charset="0"/>
              </a:rPr>
              <a:t>rankings</a:t>
            </a:r>
            <a:r>
              <a:rPr lang="es-CL" sz="1600" dirty="0" smtClean="0">
                <a:latin typeface="Calibri" pitchFamily="34" charset="0"/>
                <a:cs typeface="Calibri" pitchFamily="34" charset="0"/>
              </a:rPr>
              <a:t> o índices de buenas prácticas</a:t>
            </a:r>
          </a:p>
          <a:p>
            <a:pPr marL="742950" lvl="1" indent="-285750" algn="just">
              <a:buFont typeface="Arial" pitchFamily="34" charset="0"/>
              <a:buChar char="•"/>
            </a:pPr>
            <a:r>
              <a:rPr lang="es-CL" sz="1600" dirty="0" smtClean="0">
                <a:latin typeface="Calibri" pitchFamily="34" charset="0"/>
                <a:cs typeface="Calibri" pitchFamily="34" charset="0"/>
              </a:rPr>
              <a:t>De la sola interpelación que esta normativa hace a las S.A. abiertas, debiera esperarse una mejora en sus políticas y prácticas de GC</a:t>
            </a:r>
            <a:endParaRPr lang="es-CL" sz="1600" dirty="0">
              <a:latin typeface="Calibri" pitchFamily="34" charset="0"/>
              <a:cs typeface="Calibri" pitchFamily="34" charset="0"/>
            </a:endParaRPr>
          </a:p>
          <a:p>
            <a:pPr marL="285750" indent="-285750" algn="just">
              <a:buFont typeface="Wingdings" pitchFamily="2" charset="2"/>
              <a:buChar char="Ø"/>
            </a:pPr>
            <a:endParaRPr lang="es-CL" sz="1600" dirty="0" smtClean="0">
              <a:latin typeface="Calibri" pitchFamily="34" charset="0"/>
              <a:cs typeface="Calibri" pitchFamily="34" charset="0"/>
            </a:endParaRPr>
          </a:p>
          <a:p>
            <a:pPr marL="285750" indent="-285750" algn="just">
              <a:buFont typeface="Wingdings" pitchFamily="2" charset="2"/>
              <a:buChar char="Ø"/>
            </a:pPr>
            <a:r>
              <a:rPr lang="es-CL" dirty="0" smtClean="0">
                <a:latin typeface="Calibri" pitchFamily="34" charset="0"/>
                <a:cs typeface="Calibri" pitchFamily="34" charset="0"/>
              </a:rPr>
              <a:t>Los principios establecidos en esta norma están sujetos a cambio a medida que se detecten nuevas y mejores prácticas a partir de las autoevaluaciones</a:t>
            </a:r>
            <a:endParaRPr lang="es-ES" dirty="0">
              <a:latin typeface="Calibri" pitchFamily="34" charset="0"/>
              <a:cs typeface="Calibri" pitchFamily="34" charset="0"/>
            </a:endParaRPr>
          </a:p>
          <a:p>
            <a:pPr marL="285750" indent="-285750">
              <a:buFont typeface="Wingdings" pitchFamily="2" charset="2"/>
              <a:buChar char="Ø"/>
            </a:pPr>
            <a:endParaRPr lang="es-CL" dirty="0" smtClean="0">
              <a:latin typeface="Calibri" pitchFamily="34" charset="0"/>
              <a:cs typeface="Calibri" pitchFamily="34" charset="0"/>
            </a:endParaRPr>
          </a:p>
          <a:p>
            <a:pPr marL="285750" indent="-285750" algn="just">
              <a:buFont typeface="Wingdings" pitchFamily="2" charset="2"/>
              <a:buChar char="Ø"/>
            </a:pPr>
            <a:r>
              <a:rPr lang="es-CL" dirty="0" smtClean="0">
                <a:latin typeface="Calibri" pitchFamily="34" charset="0"/>
                <a:cs typeface="Calibri" pitchFamily="34" charset="0"/>
              </a:rPr>
              <a:t>El </a:t>
            </a:r>
            <a:r>
              <a:rPr lang="es-CL" dirty="0">
                <a:latin typeface="Calibri" pitchFamily="34" charset="0"/>
                <a:cs typeface="Calibri" pitchFamily="34" charset="0"/>
              </a:rPr>
              <a:t>rol de la </a:t>
            </a:r>
            <a:r>
              <a:rPr lang="es-CL" dirty="0" smtClean="0">
                <a:latin typeface="Calibri" pitchFamily="34" charset="0"/>
                <a:cs typeface="Calibri" pitchFamily="34" charset="0"/>
              </a:rPr>
              <a:t>SVS en este ámbito es empujar la autorregulación, promoviendo las mejores prácticas de gobierno corporativo, y facilitando con esto el buen funcionamiento del mercado financiero</a:t>
            </a:r>
          </a:p>
        </p:txBody>
      </p:sp>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17</a:t>
            </a:fld>
            <a:endParaRPr lang="es-ES" dirty="0"/>
          </a:p>
        </p:txBody>
      </p:sp>
      <p:sp>
        <p:nvSpPr>
          <p:cNvPr id="6" name="5 Rectángulo"/>
          <p:cNvSpPr/>
          <p:nvPr/>
        </p:nvSpPr>
        <p:spPr>
          <a:xfrm>
            <a:off x="1115616" y="260648"/>
            <a:ext cx="2769091"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Palabras finales</a:t>
            </a:r>
            <a:endParaRPr lang="es-CL"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897558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idx="4294967295"/>
          </p:nvPr>
        </p:nvSpPr>
        <p:spPr>
          <a:xfrm>
            <a:off x="468313" y="2166938"/>
            <a:ext cx="8207375" cy="1082675"/>
          </a:xfrm>
        </p:spPr>
        <p:txBody>
          <a:bodyPr/>
          <a:lstStyle/>
          <a:p>
            <a:pPr algn="ctr"/>
            <a:r>
              <a:rPr lang="es-CL" b="1" dirty="0">
                <a:solidFill>
                  <a:schemeClr val="accent2"/>
                </a:solidFill>
                <a:latin typeface="Calibri" pitchFamily="34" charset="0"/>
                <a:cs typeface="Calibri" pitchFamily="34" charset="0"/>
              </a:rPr>
              <a:t>Norma de Buenas Prácticas de Gobierno Corporativo</a:t>
            </a:r>
            <a:endParaRPr lang="es-ES" b="1" dirty="0" smtClean="0">
              <a:solidFill>
                <a:schemeClr val="accent2"/>
              </a:solidFill>
              <a:latin typeface="Calibri" pitchFamily="34" charset="0"/>
              <a:cs typeface="Calibri" pitchFamily="34" charset="0"/>
            </a:endParaRPr>
          </a:p>
        </p:txBody>
      </p:sp>
      <p:sp>
        <p:nvSpPr>
          <p:cNvPr id="15362" name="Rectangle 3"/>
          <p:cNvSpPr>
            <a:spLocks noGrp="1" noChangeArrowheads="1"/>
          </p:cNvSpPr>
          <p:nvPr>
            <p:ph type="subTitle" idx="4294967295"/>
          </p:nvPr>
        </p:nvSpPr>
        <p:spPr>
          <a:xfrm>
            <a:off x="673174" y="4077072"/>
            <a:ext cx="7715250" cy="1752600"/>
          </a:xfrm>
        </p:spPr>
        <p:txBody>
          <a:bodyPr/>
          <a:lstStyle/>
          <a:p>
            <a:pPr marL="0" indent="0" algn="ctr" eaLnBrk="1" hangingPunct="1">
              <a:buFontTx/>
              <a:buNone/>
            </a:pPr>
            <a:r>
              <a:rPr lang="es-CL" sz="2800" dirty="0" smtClean="0">
                <a:latin typeface="Calibri" pitchFamily="34" charset="0"/>
                <a:cs typeface="Calibri" pitchFamily="34" charset="0"/>
              </a:rPr>
              <a:t>Fernando Coloma Correa</a:t>
            </a:r>
          </a:p>
          <a:p>
            <a:pPr marL="0" indent="0" algn="ctr" eaLnBrk="1" hangingPunct="1">
              <a:buFontTx/>
              <a:buNone/>
            </a:pPr>
            <a:r>
              <a:rPr lang="es-CL" sz="2000" dirty="0" smtClean="0">
                <a:latin typeface="Calibri" pitchFamily="34" charset="0"/>
                <a:cs typeface="Calibri" pitchFamily="34" charset="0"/>
              </a:rPr>
              <a:t>Superintendente de Valores y Seguros</a:t>
            </a:r>
          </a:p>
          <a:p>
            <a:pPr marL="0" indent="0" algn="ctr" eaLnBrk="1" hangingPunct="1">
              <a:buFontTx/>
              <a:buNone/>
            </a:pPr>
            <a:endParaRPr lang="es-CL" sz="2000" dirty="0" smtClean="0">
              <a:latin typeface="Calibri" pitchFamily="34" charset="0"/>
              <a:cs typeface="Calibri" pitchFamily="34" charset="0"/>
            </a:endParaRPr>
          </a:p>
          <a:p>
            <a:pPr marL="0" indent="0" algn="ctr" eaLnBrk="1" hangingPunct="1">
              <a:buFontTx/>
              <a:buNone/>
            </a:pPr>
            <a:endParaRPr lang="es-CL" sz="1000" dirty="0" smtClean="0">
              <a:latin typeface="Calibri" pitchFamily="34" charset="0"/>
              <a:cs typeface="Calibri" pitchFamily="34" charset="0"/>
            </a:endParaRPr>
          </a:p>
          <a:p>
            <a:pPr marL="0" indent="0" algn="ctr" eaLnBrk="1" hangingPunct="1">
              <a:buFontTx/>
              <a:buNone/>
            </a:pPr>
            <a:endParaRPr lang="es-CL" sz="1800" dirty="0" smtClean="0">
              <a:latin typeface="Calibri" pitchFamily="34" charset="0"/>
              <a:cs typeface="Calibri" pitchFamily="34" charset="0"/>
            </a:endParaRPr>
          </a:p>
          <a:p>
            <a:pPr marL="0" indent="0" algn="ctr" eaLnBrk="1" hangingPunct="1">
              <a:buFontTx/>
              <a:buNone/>
            </a:pPr>
            <a:r>
              <a:rPr lang="es-CL" sz="1800" dirty="0">
                <a:latin typeface="Calibri" pitchFamily="34" charset="0"/>
                <a:cs typeface="Calibri" pitchFamily="34" charset="0"/>
              </a:rPr>
              <a:t>4</a:t>
            </a:r>
            <a:r>
              <a:rPr lang="es-CL" sz="1800" dirty="0" smtClean="0">
                <a:latin typeface="Calibri" pitchFamily="34" charset="0"/>
                <a:cs typeface="Calibri" pitchFamily="34" charset="0"/>
              </a:rPr>
              <a:t> de Julio de 2012</a:t>
            </a:r>
          </a:p>
        </p:txBody>
      </p:sp>
    </p:spTree>
    <p:extLst>
      <p:ext uri="{BB962C8B-B14F-4D97-AF65-F5344CB8AC3E}">
        <p14:creationId xmlns:p14="http://schemas.microsoft.com/office/powerpoint/2010/main" val="1158481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2</a:t>
            </a:fld>
            <a:endParaRPr lang="es-ES" dirty="0"/>
          </a:p>
        </p:txBody>
      </p:sp>
      <p:sp>
        <p:nvSpPr>
          <p:cNvPr id="7" name="6 Rectángulo"/>
          <p:cNvSpPr/>
          <p:nvPr/>
        </p:nvSpPr>
        <p:spPr>
          <a:xfrm>
            <a:off x="1115616" y="260648"/>
            <a:ext cx="1446037"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Agenda</a:t>
            </a:r>
            <a:endParaRPr lang="es-CL" sz="3200" dirty="0">
              <a:solidFill>
                <a:schemeClr val="bg1"/>
              </a:solidFill>
              <a:latin typeface="Calibri" pitchFamily="34" charset="0"/>
              <a:cs typeface="Calibri" pitchFamily="34" charset="0"/>
            </a:endParaRPr>
          </a:p>
        </p:txBody>
      </p:sp>
      <p:sp>
        <p:nvSpPr>
          <p:cNvPr id="6" name="Rectangle 3"/>
          <p:cNvSpPr txBox="1">
            <a:spLocks noChangeArrowheads="1"/>
          </p:cNvSpPr>
          <p:nvPr/>
        </p:nvSpPr>
        <p:spPr bwMode="auto">
          <a:xfrm>
            <a:off x="611188" y="1916113"/>
            <a:ext cx="8229600" cy="28810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defRPr>
            </a:lvl2pPr>
            <a:lvl3pPr marL="1143000" indent="-228600" algn="l" rtl="0" eaLnBrk="0" fontAlgn="base" hangingPunct="0">
              <a:spcBef>
                <a:spcPct val="20000"/>
              </a:spcBef>
              <a:spcAft>
                <a:spcPct val="0"/>
              </a:spcAft>
              <a:buChar char="•"/>
              <a:defRPr sz="24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a:lstStyle>
          <a:p>
            <a:pPr marL="0" indent="0" eaLnBrk="1" hangingPunct="1">
              <a:lnSpc>
                <a:spcPct val="90000"/>
              </a:lnSpc>
              <a:buFontTx/>
              <a:buNone/>
            </a:pPr>
            <a:endParaRPr lang="es-CL" sz="2500" dirty="0" smtClean="0">
              <a:solidFill>
                <a:schemeClr val="tx1"/>
              </a:solidFill>
              <a:latin typeface="Calibri" pitchFamily="34" charset="0"/>
              <a:cs typeface="Calibri" pitchFamily="34" charset="0"/>
            </a:endParaRPr>
          </a:p>
          <a:p>
            <a:pPr marL="457200" indent="-457200" eaLnBrk="1" hangingPunct="1">
              <a:lnSpc>
                <a:spcPct val="90000"/>
              </a:lnSpc>
              <a:buFont typeface="+mj-lt"/>
              <a:buAutoNum type="arabicPeriod"/>
            </a:pPr>
            <a:r>
              <a:rPr lang="es-CL" sz="2500" dirty="0" smtClean="0">
                <a:solidFill>
                  <a:schemeClr val="tx1"/>
                </a:solidFill>
                <a:latin typeface="Calibri" pitchFamily="34" charset="0"/>
                <a:cs typeface="Calibri" pitchFamily="34" charset="0"/>
              </a:rPr>
              <a:t>Estándares de Gobierno Corporativo</a:t>
            </a:r>
          </a:p>
          <a:p>
            <a:pPr marL="457200" indent="-457200" eaLnBrk="1" hangingPunct="1">
              <a:lnSpc>
                <a:spcPct val="90000"/>
              </a:lnSpc>
              <a:buFont typeface="+mj-lt"/>
              <a:buAutoNum type="arabicPeriod"/>
            </a:pPr>
            <a:endParaRPr lang="es-CL" sz="2500" dirty="0" smtClean="0">
              <a:solidFill>
                <a:schemeClr val="tx1"/>
              </a:solidFill>
              <a:latin typeface="Calibri" pitchFamily="34" charset="0"/>
              <a:cs typeface="Calibri" pitchFamily="34" charset="0"/>
            </a:endParaRPr>
          </a:p>
          <a:p>
            <a:pPr marL="457200" indent="-457200" eaLnBrk="1" hangingPunct="1">
              <a:lnSpc>
                <a:spcPct val="90000"/>
              </a:lnSpc>
              <a:buFont typeface="+mj-lt"/>
              <a:buAutoNum type="arabicPeriod"/>
            </a:pPr>
            <a:r>
              <a:rPr lang="es-CL" sz="2500" dirty="0" smtClean="0">
                <a:solidFill>
                  <a:schemeClr val="tx1"/>
                </a:solidFill>
                <a:latin typeface="Calibri" pitchFamily="34" charset="0"/>
                <a:cs typeface="Calibri" pitchFamily="34" charset="0"/>
              </a:rPr>
              <a:t>La Norma y sus objetivos</a:t>
            </a:r>
          </a:p>
          <a:p>
            <a:pPr marL="457200" indent="-457200" eaLnBrk="1" hangingPunct="1">
              <a:lnSpc>
                <a:spcPct val="90000"/>
              </a:lnSpc>
              <a:buFont typeface="+mj-lt"/>
              <a:buAutoNum type="arabicPeriod"/>
            </a:pPr>
            <a:endParaRPr lang="es-CL" sz="2500" dirty="0" smtClean="0">
              <a:solidFill>
                <a:schemeClr val="tx1"/>
              </a:solidFill>
              <a:latin typeface="Calibri" pitchFamily="34" charset="0"/>
              <a:cs typeface="Calibri" pitchFamily="34" charset="0"/>
            </a:endParaRPr>
          </a:p>
          <a:p>
            <a:pPr marL="457200" indent="-457200" eaLnBrk="1" hangingPunct="1">
              <a:lnSpc>
                <a:spcPct val="90000"/>
              </a:lnSpc>
              <a:buFont typeface="+mj-lt"/>
              <a:buAutoNum type="arabicPeriod"/>
            </a:pPr>
            <a:r>
              <a:rPr lang="es-CL" sz="2500" dirty="0" smtClean="0">
                <a:solidFill>
                  <a:schemeClr val="tx1"/>
                </a:solidFill>
                <a:latin typeface="Calibri" pitchFamily="34" charset="0"/>
                <a:cs typeface="Calibri" pitchFamily="34" charset="0"/>
              </a:rPr>
              <a:t>Palabras finales</a:t>
            </a:r>
          </a:p>
          <a:p>
            <a:pPr marL="457200" indent="-457200" eaLnBrk="1" hangingPunct="1">
              <a:lnSpc>
                <a:spcPct val="90000"/>
              </a:lnSpc>
              <a:buFont typeface="+mj-lt"/>
              <a:buAutoNum type="arabicPeriod"/>
            </a:pPr>
            <a:endParaRPr lang="es-CL" sz="2500" dirty="0" smtClean="0">
              <a:solidFill>
                <a:schemeClr val="accent2"/>
              </a:solidFill>
              <a:latin typeface="Calibri" pitchFamily="34" charset="0"/>
              <a:cs typeface="Calibri" pitchFamily="34" charset="0"/>
            </a:endParaRPr>
          </a:p>
          <a:p>
            <a:pPr marL="457200" indent="-457200" eaLnBrk="1" hangingPunct="1">
              <a:lnSpc>
                <a:spcPct val="90000"/>
              </a:lnSpc>
              <a:buFont typeface="+mj-lt"/>
              <a:buAutoNum type="arabicPeriod"/>
            </a:pPr>
            <a:endParaRPr lang="es-CL" sz="2500" dirty="0" smtClean="0">
              <a:solidFill>
                <a:schemeClr val="accent2"/>
              </a:solidFill>
              <a:latin typeface="Calibri" pitchFamily="34" charset="0"/>
              <a:cs typeface="Calibri" pitchFamily="34" charset="0"/>
            </a:endParaRPr>
          </a:p>
          <a:p>
            <a:pPr marL="0" indent="0" eaLnBrk="1" hangingPunct="1">
              <a:lnSpc>
                <a:spcPct val="90000"/>
              </a:lnSpc>
              <a:buFontTx/>
              <a:buNone/>
            </a:pPr>
            <a:endParaRPr lang="es-CL" sz="2500" dirty="0" smtClean="0">
              <a:solidFill>
                <a:schemeClr val="accent2"/>
              </a:solidFill>
              <a:latin typeface="Calibri" pitchFamily="34" charset="0"/>
              <a:cs typeface="Calibri" pitchFamily="34" charset="0"/>
            </a:endParaRPr>
          </a:p>
        </p:txBody>
      </p:sp>
    </p:spTree>
    <p:extLst>
      <p:ext uri="{BB962C8B-B14F-4D97-AF65-F5344CB8AC3E}">
        <p14:creationId xmlns:p14="http://schemas.microsoft.com/office/powerpoint/2010/main" val="1236369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3</a:t>
            </a:fld>
            <a:endParaRPr lang="es-ES" dirty="0"/>
          </a:p>
        </p:txBody>
      </p:sp>
      <p:sp>
        <p:nvSpPr>
          <p:cNvPr id="7" name="6 Rectángulo"/>
          <p:cNvSpPr/>
          <p:nvPr/>
        </p:nvSpPr>
        <p:spPr>
          <a:xfrm>
            <a:off x="1115616" y="260648"/>
            <a:ext cx="1446037"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Agenda</a:t>
            </a:r>
            <a:endParaRPr lang="es-CL" sz="3200" dirty="0">
              <a:solidFill>
                <a:schemeClr val="bg1"/>
              </a:solidFill>
              <a:latin typeface="Calibri" pitchFamily="34" charset="0"/>
              <a:cs typeface="Calibri" pitchFamily="34" charset="0"/>
            </a:endParaRPr>
          </a:p>
        </p:txBody>
      </p:sp>
      <p:sp>
        <p:nvSpPr>
          <p:cNvPr id="6" name="Rectangle 3"/>
          <p:cNvSpPr txBox="1">
            <a:spLocks noChangeArrowheads="1"/>
          </p:cNvSpPr>
          <p:nvPr/>
        </p:nvSpPr>
        <p:spPr bwMode="auto">
          <a:xfrm>
            <a:off x="611188" y="1916113"/>
            <a:ext cx="8229600" cy="28810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defRPr>
            </a:lvl2pPr>
            <a:lvl3pPr marL="1143000" indent="-228600" algn="l" rtl="0" eaLnBrk="0" fontAlgn="base" hangingPunct="0">
              <a:spcBef>
                <a:spcPct val="20000"/>
              </a:spcBef>
              <a:spcAft>
                <a:spcPct val="0"/>
              </a:spcAft>
              <a:buChar char="•"/>
              <a:defRPr sz="24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a:lstStyle>
          <a:p>
            <a:pPr marL="0" indent="0" eaLnBrk="1" hangingPunct="1">
              <a:lnSpc>
                <a:spcPct val="90000"/>
              </a:lnSpc>
              <a:buFontTx/>
              <a:buNone/>
            </a:pPr>
            <a:endParaRPr lang="es-CL" sz="2500" dirty="0" smtClean="0">
              <a:solidFill>
                <a:schemeClr val="tx1"/>
              </a:solidFill>
              <a:latin typeface="Calibri" pitchFamily="34" charset="0"/>
              <a:cs typeface="Calibri" pitchFamily="34" charset="0"/>
            </a:endParaRPr>
          </a:p>
          <a:p>
            <a:pPr marL="457200" indent="-457200" eaLnBrk="1" hangingPunct="1">
              <a:lnSpc>
                <a:spcPct val="90000"/>
              </a:lnSpc>
              <a:buFont typeface="+mj-lt"/>
              <a:buAutoNum type="arabicPeriod"/>
            </a:pPr>
            <a:r>
              <a:rPr lang="es-CL" sz="2500" dirty="0" smtClean="0">
                <a:solidFill>
                  <a:srgbClr val="FF0000"/>
                </a:solidFill>
                <a:latin typeface="Calibri" pitchFamily="34" charset="0"/>
                <a:cs typeface="Calibri" pitchFamily="34" charset="0"/>
              </a:rPr>
              <a:t>Estándares de Gobierno Corporativo</a:t>
            </a:r>
          </a:p>
          <a:p>
            <a:pPr marL="457200" indent="-457200" eaLnBrk="1" hangingPunct="1">
              <a:lnSpc>
                <a:spcPct val="90000"/>
              </a:lnSpc>
              <a:buFont typeface="+mj-lt"/>
              <a:buAutoNum type="arabicPeriod"/>
            </a:pPr>
            <a:endParaRPr lang="es-CL" sz="2500" dirty="0" smtClean="0">
              <a:solidFill>
                <a:schemeClr val="tx1"/>
              </a:solidFill>
              <a:latin typeface="Calibri" pitchFamily="34" charset="0"/>
              <a:cs typeface="Calibri" pitchFamily="34" charset="0"/>
            </a:endParaRPr>
          </a:p>
          <a:p>
            <a:pPr marL="457200" indent="-457200" eaLnBrk="1" hangingPunct="1">
              <a:lnSpc>
                <a:spcPct val="90000"/>
              </a:lnSpc>
              <a:buFont typeface="+mj-lt"/>
              <a:buAutoNum type="arabicPeriod"/>
            </a:pPr>
            <a:r>
              <a:rPr lang="es-CL" sz="2500" dirty="0" smtClean="0">
                <a:solidFill>
                  <a:schemeClr val="tx1"/>
                </a:solidFill>
                <a:latin typeface="Calibri" pitchFamily="34" charset="0"/>
                <a:cs typeface="Calibri" pitchFamily="34" charset="0"/>
              </a:rPr>
              <a:t>La Norma y sus objetivos</a:t>
            </a:r>
          </a:p>
          <a:p>
            <a:pPr marL="457200" indent="-457200" eaLnBrk="1" hangingPunct="1">
              <a:lnSpc>
                <a:spcPct val="90000"/>
              </a:lnSpc>
              <a:buFont typeface="+mj-lt"/>
              <a:buAutoNum type="arabicPeriod"/>
            </a:pPr>
            <a:endParaRPr lang="es-CL" sz="2500" dirty="0" smtClean="0">
              <a:solidFill>
                <a:schemeClr val="tx1"/>
              </a:solidFill>
              <a:latin typeface="Calibri" pitchFamily="34" charset="0"/>
              <a:cs typeface="Calibri" pitchFamily="34" charset="0"/>
            </a:endParaRPr>
          </a:p>
          <a:p>
            <a:pPr marL="457200" indent="-457200" eaLnBrk="1" hangingPunct="1">
              <a:lnSpc>
                <a:spcPct val="90000"/>
              </a:lnSpc>
              <a:buFont typeface="+mj-lt"/>
              <a:buAutoNum type="arabicPeriod"/>
            </a:pPr>
            <a:r>
              <a:rPr lang="es-CL" sz="2500" dirty="0" smtClean="0">
                <a:solidFill>
                  <a:schemeClr val="tx1"/>
                </a:solidFill>
                <a:latin typeface="Calibri" pitchFamily="34" charset="0"/>
                <a:cs typeface="Calibri" pitchFamily="34" charset="0"/>
              </a:rPr>
              <a:t>Palabras finales</a:t>
            </a:r>
          </a:p>
          <a:p>
            <a:pPr marL="457200" indent="-457200" eaLnBrk="1" hangingPunct="1">
              <a:lnSpc>
                <a:spcPct val="90000"/>
              </a:lnSpc>
              <a:buFont typeface="+mj-lt"/>
              <a:buAutoNum type="arabicPeriod"/>
            </a:pPr>
            <a:endParaRPr lang="es-CL" sz="2500" dirty="0" smtClean="0">
              <a:solidFill>
                <a:schemeClr val="accent2"/>
              </a:solidFill>
              <a:latin typeface="Calibri" pitchFamily="34" charset="0"/>
              <a:cs typeface="Calibri" pitchFamily="34" charset="0"/>
            </a:endParaRPr>
          </a:p>
          <a:p>
            <a:pPr marL="457200" indent="-457200" eaLnBrk="1" hangingPunct="1">
              <a:lnSpc>
                <a:spcPct val="90000"/>
              </a:lnSpc>
              <a:buFont typeface="+mj-lt"/>
              <a:buAutoNum type="arabicPeriod"/>
            </a:pPr>
            <a:endParaRPr lang="es-CL" sz="2500" dirty="0" smtClean="0">
              <a:solidFill>
                <a:schemeClr val="accent2"/>
              </a:solidFill>
              <a:latin typeface="Calibri" pitchFamily="34" charset="0"/>
              <a:cs typeface="Calibri" pitchFamily="34" charset="0"/>
            </a:endParaRPr>
          </a:p>
          <a:p>
            <a:pPr marL="0" indent="0" eaLnBrk="1" hangingPunct="1">
              <a:lnSpc>
                <a:spcPct val="90000"/>
              </a:lnSpc>
              <a:buFontTx/>
              <a:buNone/>
            </a:pPr>
            <a:endParaRPr lang="es-CL" sz="2500" dirty="0" smtClean="0">
              <a:solidFill>
                <a:schemeClr val="accent2"/>
              </a:solidFill>
              <a:latin typeface="Calibri" pitchFamily="34" charset="0"/>
              <a:cs typeface="Calibri" pitchFamily="34" charset="0"/>
            </a:endParaRPr>
          </a:p>
        </p:txBody>
      </p:sp>
    </p:spTree>
    <p:extLst>
      <p:ext uri="{BB962C8B-B14F-4D97-AF65-F5344CB8AC3E}">
        <p14:creationId xmlns:p14="http://schemas.microsoft.com/office/powerpoint/2010/main" val="1452018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1916832"/>
            <a:ext cx="7560840" cy="677108"/>
          </a:xfrm>
          <a:prstGeom prst="rect">
            <a:avLst/>
          </a:prstGeom>
          <a:noFill/>
        </p:spPr>
        <p:txBody>
          <a:bodyPr wrap="square" rtlCol="0">
            <a:spAutoFit/>
          </a:bodyPr>
          <a:lstStyle/>
          <a:p>
            <a:pPr marL="342900" indent="-342900">
              <a:buFont typeface="Arial" pitchFamily="34" charset="0"/>
              <a:buChar char="•"/>
            </a:pPr>
            <a:endParaRPr lang="es-CL" sz="2000" dirty="0" smtClean="0"/>
          </a:p>
          <a:p>
            <a:pPr lvl="1"/>
            <a:endParaRPr lang="es-CL" dirty="0"/>
          </a:p>
        </p:txBody>
      </p:sp>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4</a:t>
            </a:fld>
            <a:endParaRPr lang="es-ES" dirty="0"/>
          </a:p>
        </p:txBody>
      </p:sp>
      <p:sp>
        <p:nvSpPr>
          <p:cNvPr id="7" name="6 Rectángulo"/>
          <p:cNvSpPr/>
          <p:nvPr/>
        </p:nvSpPr>
        <p:spPr>
          <a:xfrm>
            <a:off x="1115616" y="260648"/>
            <a:ext cx="6333272" cy="535531"/>
          </a:xfrm>
          <a:prstGeom prst="rect">
            <a:avLst/>
          </a:prstGeom>
        </p:spPr>
        <p:txBody>
          <a:bodyPr wrap="none">
            <a:spAutoFit/>
          </a:bodyPr>
          <a:lstStyle/>
          <a:p>
            <a:pPr eaLnBrk="1" hangingPunct="1">
              <a:lnSpc>
                <a:spcPct val="90000"/>
              </a:lnSpc>
            </a:pPr>
            <a:r>
              <a:rPr lang="es-CL" sz="3200" dirty="0">
                <a:solidFill>
                  <a:schemeClr val="bg1"/>
                </a:solidFill>
                <a:latin typeface="Calibri" pitchFamily="34" charset="0"/>
                <a:cs typeface="Calibri" pitchFamily="34" charset="0"/>
              </a:rPr>
              <a:t>E</a:t>
            </a:r>
            <a:r>
              <a:rPr lang="es-CL" sz="3200" dirty="0" smtClean="0">
                <a:solidFill>
                  <a:schemeClr val="bg1"/>
                </a:solidFill>
                <a:latin typeface="Calibri" pitchFamily="34" charset="0"/>
                <a:cs typeface="Calibri" pitchFamily="34" charset="0"/>
              </a:rPr>
              <a:t>stándares de Gobierno Corporativo </a:t>
            </a:r>
            <a:endParaRPr lang="es-CL" sz="3200" dirty="0">
              <a:solidFill>
                <a:schemeClr val="bg1"/>
              </a:solidFill>
              <a:latin typeface="Calibri" pitchFamily="34" charset="0"/>
              <a:cs typeface="Calibri" pitchFamily="34" charset="0"/>
            </a:endParaRPr>
          </a:p>
        </p:txBody>
      </p:sp>
      <p:sp>
        <p:nvSpPr>
          <p:cNvPr id="2" name="1 Rectángulo"/>
          <p:cNvSpPr/>
          <p:nvPr/>
        </p:nvSpPr>
        <p:spPr>
          <a:xfrm>
            <a:off x="683568" y="1930436"/>
            <a:ext cx="7344816" cy="4185761"/>
          </a:xfrm>
          <a:prstGeom prst="rect">
            <a:avLst/>
          </a:prstGeom>
        </p:spPr>
        <p:txBody>
          <a:bodyPr wrap="square">
            <a:spAutoFit/>
          </a:bodyPr>
          <a:lstStyle/>
          <a:p>
            <a:pPr algn="just"/>
            <a:r>
              <a:rPr lang="es-CL" sz="2000" dirty="0">
                <a:latin typeface="Calibri" pitchFamily="34" charset="0"/>
                <a:cs typeface="Calibri" pitchFamily="34" charset="0"/>
              </a:rPr>
              <a:t>Aumento en </a:t>
            </a:r>
            <a:r>
              <a:rPr lang="es-CL" sz="2000" dirty="0" smtClean="0">
                <a:latin typeface="Calibri" pitchFamily="34" charset="0"/>
                <a:cs typeface="Calibri" pitchFamily="34" charset="0"/>
              </a:rPr>
              <a:t>el interés por </a:t>
            </a:r>
            <a:r>
              <a:rPr lang="es-CL" sz="2000" dirty="0">
                <a:latin typeface="Calibri" pitchFamily="34" charset="0"/>
                <a:cs typeface="Calibri" pitchFamily="34" charset="0"/>
              </a:rPr>
              <a:t>altos estándares de Gobierno Corporativo por parte de </a:t>
            </a:r>
            <a:r>
              <a:rPr lang="es-CL" sz="2000" dirty="0" smtClean="0">
                <a:latin typeface="Calibri" pitchFamily="34" charset="0"/>
                <a:cs typeface="Calibri" pitchFamily="34" charset="0"/>
              </a:rPr>
              <a:t>inversionistas, y tendencia a entender éste como carta de presentación</a:t>
            </a:r>
            <a:endParaRPr lang="es-CL" sz="2000" dirty="0">
              <a:latin typeface="Calibri" pitchFamily="34" charset="0"/>
              <a:cs typeface="Calibri" pitchFamily="34" charset="0"/>
            </a:endParaRPr>
          </a:p>
          <a:p>
            <a:endParaRPr lang="es-CL" dirty="0">
              <a:latin typeface="Calibri" pitchFamily="34" charset="0"/>
              <a:cs typeface="Calibri" pitchFamily="34" charset="0"/>
            </a:endParaRPr>
          </a:p>
          <a:p>
            <a:pPr marL="742950" lvl="1" indent="-285750" algn="just">
              <a:buFont typeface="Wingdings" pitchFamily="2" charset="2"/>
              <a:buChar char="Ø"/>
            </a:pPr>
            <a:r>
              <a:rPr lang="es-CL" sz="1600" dirty="0">
                <a:latin typeface="Calibri" pitchFamily="34" charset="0"/>
                <a:cs typeface="Calibri" pitchFamily="34" charset="0"/>
              </a:rPr>
              <a:t>Aprendizaje a la luz de casos emblemáticos, y del rol de estándares insuficientes en las recientes crisis financieras</a:t>
            </a:r>
          </a:p>
          <a:p>
            <a:pPr marL="742950" lvl="1" indent="-285750" algn="just">
              <a:buFont typeface="Wingdings" pitchFamily="2" charset="2"/>
              <a:buChar char="Ø"/>
            </a:pPr>
            <a:r>
              <a:rPr lang="es-CL" sz="1600" dirty="0" smtClean="0">
                <a:latin typeface="Calibri" pitchFamily="34" charset="0"/>
                <a:cs typeface="Calibri" pitchFamily="34" charset="0"/>
              </a:rPr>
              <a:t>Mayor </a:t>
            </a:r>
            <a:r>
              <a:rPr lang="es-CL" sz="1600" dirty="0">
                <a:latin typeface="Calibri" pitchFamily="34" charset="0"/>
                <a:cs typeface="Calibri" pitchFamily="34" charset="0"/>
              </a:rPr>
              <a:t>integración financiera</a:t>
            </a:r>
          </a:p>
          <a:p>
            <a:endParaRPr lang="es-CL" dirty="0">
              <a:latin typeface="Calibri" pitchFamily="34" charset="0"/>
              <a:cs typeface="Calibri" pitchFamily="34" charset="0"/>
            </a:endParaRPr>
          </a:p>
          <a:p>
            <a:pPr algn="just"/>
            <a:r>
              <a:rPr lang="es-CL" sz="2000" dirty="0">
                <a:latin typeface="Calibri" pitchFamily="34" charset="0"/>
                <a:cs typeface="Calibri" pitchFamily="34" charset="0"/>
              </a:rPr>
              <a:t>Aumento en la exposición del Gobierno Corporativo a los distintos </a:t>
            </a:r>
            <a:r>
              <a:rPr lang="es-CL" sz="2000" i="1" dirty="0" err="1">
                <a:latin typeface="Calibri" pitchFamily="34" charset="0"/>
                <a:cs typeface="Calibri" pitchFamily="34" charset="0"/>
              </a:rPr>
              <a:t>stakeholders</a:t>
            </a:r>
            <a:endParaRPr lang="es-CL" sz="2000" i="1" dirty="0">
              <a:latin typeface="Calibri" pitchFamily="34" charset="0"/>
              <a:cs typeface="Calibri" pitchFamily="34" charset="0"/>
            </a:endParaRPr>
          </a:p>
          <a:p>
            <a:endParaRPr lang="es-CL" dirty="0">
              <a:latin typeface="Calibri" pitchFamily="34" charset="0"/>
              <a:cs typeface="Calibri" pitchFamily="34" charset="0"/>
            </a:endParaRPr>
          </a:p>
          <a:p>
            <a:pPr marL="742950" lvl="1" indent="-285750" algn="just">
              <a:buFont typeface="Wingdings" pitchFamily="2" charset="2"/>
              <a:buChar char="Ø"/>
            </a:pPr>
            <a:r>
              <a:rPr lang="es-CL" sz="1600" dirty="0">
                <a:latin typeface="Calibri" pitchFamily="34" charset="0"/>
                <a:cs typeface="Calibri" pitchFamily="34" charset="0"/>
              </a:rPr>
              <a:t>Desarrollo de tecnologías de información lleva a un escrutinio cada vez mayor por parte de los diferentes actores del mercado</a:t>
            </a:r>
          </a:p>
          <a:p>
            <a:pPr marL="742950" lvl="1" indent="-285750" algn="just">
              <a:buFont typeface="Wingdings" pitchFamily="2" charset="2"/>
              <a:buChar char="Ø"/>
            </a:pPr>
            <a:r>
              <a:rPr lang="es-CL" sz="1600" dirty="0">
                <a:latin typeface="Calibri" pitchFamily="34" charset="0"/>
                <a:cs typeface="Calibri" pitchFamily="34" charset="0"/>
              </a:rPr>
              <a:t>Evolución de la regulación en pos de aumentar la transparencia y fundamentación de las decisiones de los directorios</a:t>
            </a:r>
          </a:p>
        </p:txBody>
      </p:sp>
      <p:sp>
        <p:nvSpPr>
          <p:cNvPr id="9" name="Text Box 4"/>
          <p:cNvSpPr txBox="1">
            <a:spLocks noChangeArrowheads="1"/>
          </p:cNvSpPr>
          <p:nvPr/>
        </p:nvSpPr>
        <p:spPr bwMode="auto">
          <a:xfrm>
            <a:off x="0" y="1052736"/>
            <a:ext cx="9144000" cy="400110"/>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s-CL" sz="2000" b="1" dirty="0">
                <a:solidFill>
                  <a:srgbClr val="FFFFFF"/>
                </a:solidFill>
                <a:latin typeface="Calibri" pitchFamily="34" charset="0"/>
              </a:rPr>
              <a:t>I</a:t>
            </a:r>
            <a:r>
              <a:rPr lang="es-CL" sz="2000" b="1" dirty="0" smtClean="0">
                <a:solidFill>
                  <a:srgbClr val="FFFFFF"/>
                </a:solidFill>
                <a:latin typeface="Calibri" pitchFamily="34" charset="0"/>
              </a:rPr>
              <a:t>mportancia cada vez mayor</a:t>
            </a:r>
            <a:endParaRPr lang="es-ES" sz="2000" b="1" dirty="0" smtClean="0">
              <a:solidFill>
                <a:srgbClr val="FFFFFF"/>
              </a:solidFill>
              <a:latin typeface="Calibri" pitchFamily="34" charset="0"/>
            </a:endParaRPr>
          </a:p>
        </p:txBody>
      </p:sp>
    </p:spTree>
    <p:extLst>
      <p:ext uri="{BB962C8B-B14F-4D97-AF65-F5344CB8AC3E}">
        <p14:creationId xmlns:p14="http://schemas.microsoft.com/office/powerpoint/2010/main" val="3360909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Elipse"/>
          <p:cNvSpPr/>
          <p:nvPr/>
        </p:nvSpPr>
        <p:spPr>
          <a:xfrm>
            <a:off x="5507038" y="2408609"/>
            <a:ext cx="3286125" cy="1668463"/>
          </a:xfrm>
          <a:prstGeom prst="ellipse">
            <a:avLst/>
          </a:prstGeom>
          <a:solidFill>
            <a:srgbClr val="000066">
              <a:alpha val="8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lnSpc>
                <a:spcPct val="80000"/>
              </a:lnSpc>
              <a:spcBef>
                <a:spcPct val="0"/>
              </a:spcBef>
              <a:spcAft>
                <a:spcPct val="0"/>
              </a:spcAft>
            </a:pPr>
            <a:r>
              <a:rPr lang="es-ES_tradnl" sz="1600" b="1" dirty="0">
                <a:solidFill>
                  <a:srgbClr val="FFFFFF"/>
                </a:solidFill>
                <a:latin typeface="Calibri" pitchFamily="34" charset="0"/>
              </a:rPr>
              <a:t>Supervisar a la alta gerencia en el cumplimiento de sus funciones y en la correcta implementación de las políticas definidas</a:t>
            </a:r>
          </a:p>
        </p:txBody>
      </p:sp>
      <p:sp>
        <p:nvSpPr>
          <p:cNvPr id="5" name="4 Elipse"/>
          <p:cNvSpPr/>
          <p:nvPr/>
        </p:nvSpPr>
        <p:spPr>
          <a:xfrm>
            <a:off x="2928938" y="1546225"/>
            <a:ext cx="3286125" cy="1668463"/>
          </a:xfrm>
          <a:prstGeom prst="ellipse">
            <a:avLst/>
          </a:prstGeom>
          <a:solidFill>
            <a:srgbClr val="00B05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es-ES" sz="1700" b="1" dirty="0" smtClean="0">
                <a:solidFill>
                  <a:srgbClr val="FFFFFF"/>
                </a:solidFill>
                <a:latin typeface="Calibri" pitchFamily="34" charset="0"/>
              </a:rPr>
              <a:t>Establecer y revisar pertinentemente las estrategias y políticas generales de la empresa</a:t>
            </a:r>
            <a:endParaRPr lang="es-ES" sz="1700" b="1" dirty="0">
              <a:solidFill>
                <a:srgbClr val="FFFFFF"/>
              </a:solidFill>
              <a:latin typeface="Calibri" pitchFamily="34" charset="0"/>
            </a:endParaRPr>
          </a:p>
        </p:txBody>
      </p:sp>
      <p:sp>
        <p:nvSpPr>
          <p:cNvPr id="10245" name="Text Box 4"/>
          <p:cNvSpPr txBox="1">
            <a:spLocks noChangeArrowheads="1"/>
          </p:cNvSpPr>
          <p:nvPr/>
        </p:nvSpPr>
        <p:spPr bwMode="auto">
          <a:xfrm>
            <a:off x="0" y="1052513"/>
            <a:ext cx="9144000" cy="396875"/>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50000"/>
              </a:spcBef>
              <a:spcAft>
                <a:spcPct val="0"/>
              </a:spcAft>
            </a:pPr>
            <a:r>
              <a:rPr lang="es-CL" sz="2000" b="1" dirty="0" smtClean="0">
                <a:solidFill>
                  <a:srgbClr val="FFFFFF"/>
                </a:solidFill>
                <a:latin typeface="Calibri" pitchFamily="34" charset="0"/>
              </a:rPr>
              <a:t>Qué se espera de un buen Directorio</a:t>
            </a:r>
            <a:endParaRPr lang="es-ES" sz="2000" b="1" dirty="0" smtClean="0">
              <a:solidFill>
                <a:srgbClr val="FFFFFF"/>
              </a:solidFill>
              <a:latin typeface="Calibri" pitchFamily="34" charset="0"/>
            </a:endParaRPr>
          </a:p>
        </p:txBody>
      </p:sp>
      <p:sp>
        <p:nvSpPr>
          <p:cNvPr id="9" name="8 Elipse"/>
          <p:cNvSpPr/>
          <p:nvPr/>
        </p:nvSpPr>
        <p:spPr>
          <a:xfrm>
            <a:off x="500063" y="3920777"/>
            <a:ext cx="3286125" cy="1668463"/>
          </a:xfrm>
          <a:prstGeom prst="ellipse">
            <a:avLst/>
          </a:prstGeom>
          <a:solidFill>
            <a:srgbClr val="FF000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lnSpc>
                <a:spcPct val="80000"/>
              </a:lnSpc>
              <a:spcBef>
                <a:spcPct val="0"/>
              </a:spcBef>
              <a:spcAft>
                <a:spcPct val="0"/>
              </a:spcAft>
            </a:pPr>
            <a:r>
              <a:rPr lang="es-ES" b="1" dirty="0">
                <a:solidFill>
                  <a:srgbClr val="FFFFFF"/>
                </a:solidFill>
                <a:latin typeface="Calibri" pitchFamily="34" charset="0"/>
              </a:rPr>
              <a:t>Asegurar idoneidad técnica </a:t>
            </a:r>
            <a:r>
              <a:rPr lang="es-ES" b="1" dirty="0" smtClean="0">
                <a:solidFill>
                  <a:srgbClr val="FFFFFF"/>
                </a:solidFill>
                <a:latin typeface="Calibri" pitchFamily="34" charset="0"/>
              </a:rPr>
              <a:t>y desarrollar planes de contingencia para garantizar la continuidad</a:t>
            </a:r>
            <a:endParaRPr lang="es-ES" b="1" dirty="0">
              <a:solidFill>
                <a:srgbClr val="FFFFFF"/>
              </a:solidFill>
              <a:latin typeface="Calibri" pitchFamily="34" charset="0"/>
            </a:endParaRPr>
          </a:p>
        </p:txBody>
      </p:sp>
      <p:sp>
        <p:nvSpPr>
          <p:cNvPr id="7" name="6 Elipse"/>
          <p:cNvSpPr/>
          <p:nvPr/>
        </p:nvSpPr>
        <p:spPr>
          <a:xfrm>
            <a:off x="500063" y="2357438"/>
            <a:ext cx="3286125" cy="1668462"/>
          </a:xfrm>
          <a:prstGeom prst="ellipse">
            <a:avLst/>
          </a:prstGeom>
          <a:solidFill>
            <a:srgbClr val="7030A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lnSpc>
                <a:spcPct val="80000"/>
              </a:lnSpc>
              <a:spcBef>
                <a:spcPct val="0"/>
              </a:spcBef>
              <a:spcAft>
                <a:spcPct val="0"/>
              </a:spcAft>
            </a:pPr>
            <a:r>
              <a:rPr lang="es-ES" sz="1700" b="1" dirty="0" smtClean="0">
                <a:solidFill>
                  <a:srgbClr val="FFFFFF"/>
                </a:solidFill>
                <a:latin typeface="Calibri" pitchFamily="34" charset="0"/>
              </a:rPr>
              <a:t>Implementar un adecuado sistema de control del flujo de información</a:t>
            </a:r>
          </a:p>
        </p:txBody>
      </p:sp>
      <p:sp>
        <p:nvSpPr>
          <p:cNvPr id="11" name="10 Elipse"/>
          <p:cNvSpPr/>
          <p:nvPr/>
        </p:nvSpPr>
        <p:spPr>
          <a:xfrm>
            <a:off x="5500688" y="3992785"/>
            <a:ext cx="3286125" cy="1668463"/>
          </a:xfrm>
          <a:prstGeom prst="ellipse">
            <a:avLst/>
          </a:prstGeom>
          <a:solidFill>
            <a:srgbClr val="FF9900">
              <a:alpha val="8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lnSpc>
                <a:spcPct val="80000"/>
              </a:lnSpc>
              <a:spcBef>
                <a:spcPct val="0"/>
              </a:spcBef>
              <a:spcAft>
                <a:spcPct val="0"/>
              </a:spcAft>
            </a:pPr>
            <a:r>
              <a:rPr lang="es-ES_tradnl" sz="1700" b="1" dirty="0">
                <a:solidFill>
                  <a:srgbClr val="FFFFFF"/>
                </a:solidFill>
                <a:latin typeface="Calibri" pitchFamily="34" charset="0"/>
              </a:rPr>
              <a:t>Establecer políticas adecuadas de remuneración y compensaciones para alta gerencia y empleados</a:t>
            </a:r>
          </a:p>
        </p:txBody>
      </p:sp>
      <p:sp>
        <p:nvSpPr>
          <p:cNvPr id="16" name="15 Elipse"/>
          <p:cNvSpPr/>
          <p:nvPr/>
        </p:nvSpPr>
        <p:spPr>
          <a:xfrm>
            <a:off x="3000375" y="4856881"/>
            <a:ext cx="3286125" cy="1668463"/>
          </a:xfrm>
          <a:prstGeom prst="ellipse">
            <a:avLst/>
          </a:prstGeom>
          <a:solidFill>
            <a:srgbClr val="3366F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lnSpc>
                <a:spcPct val="80000"/>
              </a:lnSpc>
              <a:spcBef>
                <a:spcPct val="0"/>
              </a:spcBef>
              <a:spcAft>
                <a:spcPct val="0"/>
              </a:spcAft>
            </a:pPr>
            <a:r>
              <a:rPr lang="es-ES_tradnl" b="1" dirty="0">
                <a:solidFill>
                  <a:srgbClr val="FFFFFF"/>
                </a:solidFill>
                <a:latin typeface="Calibri" pitchFamily="34" charset="0"/>
              </a:rPr>
              <a:t>Establecer códigos de ética y estándares de conducta para la organización </a:t>
            </a:r>
          </a:p>
        </p:txBody>
      </p:sp>
      <p:sp>
        <p:nvSpPr>
          <p:cNvPr id="10" name="9 Rectángulo"/>
          <p:cNvSpPr/>
          <p:nvPr/>
        </p:nvSpPr>
        <p:spPr>
          <a:xfrm>
            <a:off x="1115616" y="260648"/>
            <a:ext cx="6240298" cy="535531"/>
          </a:xfrm>
          <a:prstGeom prst="rect">
            <a:avLst/>
          </a:prstGeom>
        </p:spPr>
        <p:txBody>
          <a:bodyPr wrap="none">
            <a:spAutoFit/>
          </a:bodyPr>
          <a:lstStyle/>
          <a:p>
            <a:pPr eaLnBrk="1" hangingPunct="1">
              <a:lnSpc>
                <a:spcPct val="90000"/>
              </a:lnSpc>
            </a:pPr>
            <a:r>
              <a:rPr lang="es-CL" sz="3200" dirty="0">
                <a:solidFill>
                  <a:schemeClr val="bg1"/>
                </a:solidFill>
                <a:latin typeface="Calibri" pitchFamily="34" charset="0"/>
                <a:cs typeface="Calibri" pitchFamily="34" charset="0"/>
              </a:rPr>
              <a:t>E</a:t>
            </a:r>
            <a:r>
              <a:rPr lang="es-CL" sz="3200" dirty="0" smtClean="0">
                <a:solidFill>
                  <a:schemeClr val="bg1"/>
                </a:solidFill>
                <a:latin typeface="Calibri" pitchFamily="34" charset="0"/>
                <a:cs typeface="Calibri" pitchFamily="34" charset="0"/>
              </a:rPr>
              <a:t>stándares de Gobierno Corporativo</a:t>
            </a:r>
            <a:endParaRPr lang="es-CL"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4089391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6</a:t>
            </a:fld>
            <a:endParaRPr lang="es-ES" dirty="0"/>
          </a:p>
        </p:txBody>
      </p:sp>
      <p:sp>
        <p:nvSpPr>
          <p:cNvPr id="7" name="6 Rectángulo"/>
          <p:cNvSpPr/>
          <p:nvPr/>
        </p:nvSpPr>
        <p:spPr>
          <a:xfrm>
            <a:off x="1115616" y="260648"/>
            <a:ext cx="1446037"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Agenda</a:t>
            </a:r>
            <a:endParaRPr lang="es-CL" sz="3200" dirty="0">
              <a:solidFill>
                <a:schemeClr val="bg1"/>
              </a:solidFill>
              <a:latin typeface="Calibri" pitchFamily="34" charset="0"/>
              <a:cs typeface="Calibri" pitchFamily="34" charset="0"/>
            </a:endParaRPr>
          </a:p>
        </p:txBody>
      </p:sp>
      <p:sp>
        <p:nvSpPr>
          <p:cNvPr id="6" name="Rectangle 3"/>
          <p:cNvSpPr txBox="1">
            <a:spLocks noChangeArrowheads="1"/>
          </p:cNvSpPr>
          <p:nvPr/>
        </p:nvSpPr>
        <p:spPr bwMode="auto">
          <a:xfrm>
            <a:off x="611188" y="1916113"/>
            <a:ext cx="8229600" cy="28810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defRPr>
            </a:lvl2pPr>
            <a:lvl3pPr marL="1143000" indent="-228600" algn="l" rtl="0" eaLnBrk="0" fontAlgn="base" hangingPunct="0">
              <a:spcBef>
                <a:spcPct val="20000"/>
              </a:spcBef>
              <a:spcAft>
                <a:spcPct val="0"/>
              </a:spcAft>
              <a:buChar char="•"/>
              <a:defRPr sz="24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a:lstStyle>
          <a:p>
            <a:pPr marL="0" indent="0" eaLnBrk="1" hangingPunct="1">
              <a:lnSpc>
                <a:spcPct val="90000"/>
              </a:lnSpc>
              <a:buFontTx/>
              <a:buNone/>
            </a:pPr>
            <a:endParaRPr lang="es-CL" sz="2500" dirty="0" smtClean="0">
              <a:solidFill>
                <a:schemeClr val="tx1"/>
              </a:solidFill>
              <a:latin typeface="Calibri" pitchFamily="34" charset="0"/>
              <a:cs typeface="Calibri" pitchFamily="34" charset="0"/>
            </a:endParaRPr>
          </a:p>
          <a:p>
            <a:pPr marL="457200" indent="-457200" eaLnBrk="1" hangingPunct="1">
              <a:lnSpc>
                <a:spcPct val="90000"/>
              </a:lnSpc>
              <a:buFont typeface="+mj-lt"/>
              <a:buAutoNum type="arabicPeriod"/>
            </a:pPr>
            <a:r>
              <a:rPr lang="es-CL" sz="2500" dirty="0" smtClean="0">
                <a:solidFill>
                  <a:schemeClr val="tx1"/>
                </a:solidFill>
                <a:latin typeface="Calibri" pitchFamily="34" charset="0"/>
                <a:cs typeface="Calibri" pitchFamily="34" charset="0"/>
              </a:rPr>
              <a:t>Estándares de Gobierno Corporativo</a:t>
            </a:r>
          </a:p>
          <a:p>
            <a:pPr marL="457200" indent="-457200" eaLnBrk="1" hangingPunct="1">
              <a:lnSpc>
                <a:spcPct val="90000"/>
              </a:lnSpc>
              <a:buFont typeface="+mj-lt"/>
              <a:buAutoNum type="arabicPeriod"/>
            </a:pPr>
            <a:endParaRPr lang="es-CL" sz="2500" dirty="0" smtClean="0">
              <a:solidFill>
                <a:schemeClr val="tx1"/>
              </a:solidFill>
              <a:latin typeface="Calibri" pitchFamily="34" charset="0"/>
              <a:cs typeface="Calibri" pitchFamily="34" charset="0"/>
            </a:endParaRPr>
          </a:p>
          <a:p>
            <a:pPr marL="457200" indent="-457200" eaLnBrk="1" hangingPunct="1">
              <a:lnSpc>
                <a:spcPct val="90000"/>
              </a:lnSpc>
              <a:buFont typeface="+mj-lt"/>
              <a:buAutoNum type="arabicPeriod"/>
            </a:pPr>
            <a:r>
              <a:rPr lang="es-CL" sz="2500" dirty="0" smtClean="0">
                <a:solidFill>
                  <a:srgbClr val="FF0000"/>
                </a:solidFill>
                <a:latin typeface="Calibri" pitchFamily="34" charset="0"/>
                <a:cs typeface="Calibri" pitchFamily="34" charset="0"/>
              </a:rPr>
              <a:t>La Norma y sus objetivos</a:t>
            </a:r>
          </a:p>
          <a:p>
            <a:pPr marL="457200" indent="-457200" eaLnBrk="1" hangingPunct="1">
              <a:lnSpc>
                <a:spcPct val="90000"/>
              </a:lnSpc>
              <a:buFont typeface="+mj-lt"/>
              <a:buAutoNum type="arabicPeriod"/>
            </a:pPr>
            <a:endParaRPr lang="es-CL" sz="2500" dirty="0" smtClean="0">
              <a:solidFill>
                <a:schemeClr val="tx1"/>
              </a:solidFill>
              <a:latin typeface="Calibri" pitchFamily="34" charset="0"/>
              <a:cs typeface="Calibri" pitchFamily="34" charset="0"/>
            </a:endParaRPr>
          </a:p>
          <a:p>
            <a:pPr marL="457200" indent="-457200" eaLnBrk="1" hangingPunct="1">
              <a:lnSpc>
                <a:spcPct val="90000"/>
              </a:lnSpc>
              <a:buFont typeface="+mj-lt"/>
              <a:buAutoNum type="arabicPeriod"/>
            </a:pPr>
            <a:r>
              <a:rPr lang="es-CL" sz="2500" dirty="0" smtClean="0">
                <a:solidFill>
                  <a:schemeClr val="tx1"/>
                </a:solidFill>
                <a:latin typeface="Calibri" pitchFamily="34" charset="0"/>
                <a:cs typeface="Calibri" pitchFamily="34" charset="0"/>
              </a:rPr>
              <a:t>Palabras finales</a:t>
            </a:r>
          </a:p>
          <a:p>
            <a:pPr marL="457200" indent="-457200" eaLnBrk="1" hangingPunct="1">
              <a:lnSpc>
                <a:spcPct val="90000"/>
              </a:lnSpc>
              <a:buFont typeface="+mj-lt"/>
              <a:buAutoNum type="arabicPeriod"/>
            </a:pPr>
            <a:endParaRPr lang="es-CL" sz="2500" dirty="0" smtClean="0">
              <a:solidFill>
                <a:schemeClr val="accent2"/>
              </a:solidFill>
              <a:latin typeface="Calibri" pitchFamily="34" charset="0"/>
              <a:cs typeface="Calibri" pitchFamily="34" charset="0"/>
            </a:endParaRPr>
          </a:p>
          <a:p>
            <a:pPr marL="457200" indent="-457200" eaLnBrk="1" hangingPunct="1">
              <a:lnSpc>
                <a:spcPct val="90000"/>
              </a:lnSpc>
              <a:buFont typeface="+mj-lt"/>
              <a:buAutoNum type="arabicPeriod"/>
            </a:pPr>
            <a:endParaRPr lang="es-CL" sz="2500" dirty="0" smtClean="0">
              <a:solidFill>
                <a:schemeClr val="accent2"/>
              </a:solidFill>
              <a:latin typeface="Calibri" pitchFamily="34" charset="0"/>
              <a:cs typeface="Calibri" pitchFamily="34" charset="0"/>
            </a:endParaRPr>
          </a:p>
          <a:p>
            <a:pPr marL="0" indent="0" eaLnBrk="1" hangingPunct="1">
              <a:lnSpc>
                <a:spcPct val="90000"/>
              </a:lnSpc>
              <a:buFontTx/>
              <a:buNone/>
            </a:pPr>
            <a:endParaRPr lang="es-CL" sz="2500" dirty="0" smtClean="0">
              <a:solidFill>
                <a:schemeClr val="accent2"/>
              </a:solidFill>
              <a:latin typeface="Calibri" pitchFamily="34" charset="0"/>
              <a:cs typeface="Calibri" pitchFamily="34" charset="0"/>
            </a:endParaRPr>
          </a:p>
        </p:txBody>
      </p:sp>
    </p:spTree>
    <p:extLst>
      <p:ext uri="{BB962C8B-B14F-4D97-AF65-F5344CB8AC3E}">
        <p14:creationId xmlns:p14="http://schemas.microsoft.com/office/powerpoint/2010/main" val="1552750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1916832"/>
            <a:ext cx="7560840" cy="4832092"/>
          </a:xfrm>
          <a:prstGeom prst="rect">
            <a:avLst/>
          </a:prstGeom>
          <a:noFill/>
        </p:spPr>
        <p:txBody>
          <a:bodyPr wrap="square" rtlCol="0">
            <a:spAutoFit/>
          </a:bodyPr>
          <a:lstStyle/>
          <a:p>
            <a:r>
              <a:rPr lang="es-CL" sz="2000" dirty="0" smtClean="0">
                <a:latin typeface="Calibri" pitchFamily="34" charset="0"/>
                <a:cs typeface="Calibri" pitchFamily="34" charset="0"/>
              </a:rPr>
              <a:t>Descripción</a:t>
            </a:r>
          </a:p>
          <a:p>
            <a:pPr lvl="1"/>
            <a:endParaRPr lang="es-CL" dirty="0" smtClean="0">
              <a:latin typeface="Calibri" pitchFamily="34" charset="0"/>
              <a:cs typeface="Calibri" pitchFamily="34" charset="0"/>
            </a:endParaRPr>
          </a:p>
          <a:p>
            <a:pPr marL="800100" lvl="1" indent="-342900" algn="just">
              <a:buFont typeface="Wingdings" pitchFamily="2" charset="2"/>
              <a:buChar char="Ø"/>
            </a:pPr>
            <a:r>
              <a:rPr lang="es-CL" dirty="0" smtClean="0">
                <a:latin typeface="Calibri" pitchFamily="34" charset="0"/>
                <a:cs typeface="Calibri" pitchFamily="34" charset="0"/>
              </a:rPr>
              <a:t>Consiste en el requerimiento al directorio de realizar, en forma anual, una autoevaluación sobre el grado de cumplimiento de una serie de principios de buenas prácticas de gobierno corporativo, en </a:t>
            </a:r>
            <a:r>
              <a:rPr lang="es-CL" dirty="0">
                <a:latin typeface="Calibri" pitchFamily="34" charset="0"/>
                <a:cs typeface="Calibri" pitchFamily="34" charset="0"/>
              </a:rPr>
              <a:t>formato “</a:t>
            </a:r>
            <a:r>
              <a:rPr lang="es-CL" i="1" dirty="0" err="1">
                <a:latin typeface="Calibri" pitchFamily="34" charset="0"/>
                <a:cs typeface="Calibri" pitchFamily="34" charset="0"/>
              </a:rPr>
              <a:t>comply-or-explain</a:t>
            </a:r>
            <a:r>
              <a:rPr lang="es-CL" dirty="0" smtClean="0">
                <a:latin typeface="Calibri" pitchFamily="34" charset="0"/>
                <a:cs typeface="Calibri" pitchFamily="34" charset="0"/>
              </a:rPr>
              <a:t>”</a:t>
            </a:r>
          </a:p>
          <a:p>
            <a:pPr marL="800100" lvl="1" indent="-342900">
              <a:buFont typeface="Wingdings" pitchFamily="2" charset="2"/>
              <a:buChar char="Ø"/>
            </a:pPr>
            <a:endParaRPr lang="es-CL" dirty="0">
              <a:latin typeface="Calibri" pitchFamily="34" charset="0"/>
              <a:cs typeface="Calibri" pitchFamily="34" charset="0"/>
            </a:endParaRPr>
          </a:p>
          <a:p>
            <a:pPr marL="742950" lvl="1" indent="-285750" algn="just">
              <a:buFont typeface="Wingdings" pitchFamily="2" charset="2"/>
              <a:buChar char="Ø"/>
            </a:pPr>
            <a:r>
              <a:rPr lang="es-CL" dirty="0">
                <a:latin typeface="Calibri" pitchFamily="34" charset="0"/>
                <a:cs typeface="Calibri" pitchFamily="34" charset="0"/>
              </a:rPr>
              <a:t>Dichos principios no son </a:t>
            </a:r>
            <a:r>
              <a:rPr lang="es-CL" dirty="0" smtClean="0">
                <a:latin typeface="Calibri" pitchFamily="34" charset="0"/>
                <a:cs typeface="Calibri" pitchFamily="34" charset="0"/>
              </a:rPr>
              <a:t>requeridos </a:t>
            </a:r>
            <a:r>
              <a:rPr lang="es-CL" dirty="0">
                <a:latin typeface="Calibri" pitchFamily="34" charset="0"/>
                <a:cs typeface="Calibri" pitchFamily="34" charset="0"/>
              </a:rPr>
              <a:t>por ley o normativa a los directorios, sino que corresponden a prácticas adicionales a éstas, y que nacieron de la discusión académica, recomendaciones de organismos internacionales como la </a:t>
            </a:r>
            <a:r>
              <a:rPr lang="es-CL" dirty="0" smtClean="0">
                <a:latin typeface="Calibri" pitchFamily="34" charset="0"/>
                <a:cs typeface="Calibri" pitchFamily="34" charset="0"/>
              </a:rPr>
              <a:t>OCDE,  revisión de códigos internacionales de </a:t>
            </a:r>
            <a:r>
              <a:rPr lang="es-CL" dirty="0">
                <a:latin typeface="Calibri" pitchFamily="34" charset="0"/>
                <a:cs typeface="Calibri" pitchFamily="34" charset="0"/>
              </a:rPr>
              <a:t>b</a:t>
            </a:r>
            <a:r>
              <a:rPr lang="es-CL" dirty="0" smtClean="0">
                <a:latin typeface="Calibri" pitchFamily="34" charset="0"/>
                <a:cs typeface="Calibri" pitchFamily="34" charset="0"/>
              </a:rPr>
              <a:t>uenas prácticas, y seminarios locales</a:t>
            </a:r>
            <a:endParaRPr lang="es-CL" dirty="0">
              <a:latin typeface="Calibri" pitchFamily="34" charset="0"/>
              <a:cs typeface="Calibri" pitchFamily="34" charset="0"/>
            </a:endParaRPr>
          </a:p>
          <a:p>
            <a:pPr marL="742950" lvl="1" indent="-285750" algn="just">
              <a:buFont typeface="Wingdings" pitchFamily="2" charset="2"/>
              <a:buChar char="Ø"/>
            </a:pPr>
            <a:endParaRPr lang="es-CL" dirty="0">
              <a:solidFill>
                <a:srgbClr val="FF0000"/>
              </a:solidFill>
              <a:latin typeface="Calibri" pitchFamily="34" charset="0"/>
              <a:cs typeface="Calibri" pitchFamily="34" charset="0"/>
            </a:endParaRPr>
          </a:p>
          <a:p>
            <a:pPr marL="742950" lvl="1" indent="-285750" algn="just">
              <a:buFont typeface="Wingdings" pitchFamily="2" charset="2"/>
              <a:buChar char="Ø"/>
            </a:pPr>
            <a:r>
              <a:rPr lang="es-CL" dirty="0">
                <a:latin typeface="Calibri" pitchFamily="34" charset="0"/>
                <a:cs typeface="Calibri" pitchFamily="34" charset="0"/>
              </a:rPr>
              <a:t>La autoevaluación deberá </a:t>
            </a:r>
            <a:r>
              <a:rPr lang="es-CL" dirty="0" smtClean="0">
                <a:latin typeface="Calibri" pitchFamily="34" charset="0"/>
                <a:cs typeface="Calibri" pitchFamily="34" charset="0"/>
              </a:rPr>
              <a:t>enviarse a la SVS, a las Bolsas de Valores y publicarse en el sitio web del emisor a partir del 31 de marzo de 2013</a:t>
            </a:r>
            <a:endParaRPr lang="es-CL" dirty="0">
              <a:latin typeface="Calibri" pitchFamily="34" charset="0"/>
              <a:cs typeface="Calibri" pitchFamily="34" charset="0"/>
            </a:endParaRPr>
          </a:p>
          <a:p>
            <a:pPr marL="800100" lvl="1" indent="-342900">
              <a:buFont typeface="Wingdings" pitchFamily="2" charset="2"/>
              <a:buChar char="Ø"/>
            </a:pPr>
            <a:endParaRPr lang="es-CL" dirty="0">
              <a:latin typeface="Calibri" pitchFamily="34" charset="0"/>
              <a:cs typeface="Calibri" pitchFamily="34" charset="0"/>
            </a:endParaRPr>
          </a:p>
          <a:p>
            <a:pPr marL="742950" lvl="1" indent="-285750" algn="just">
              <a:buFont typeface="Wingdings" pitchFamily="2" charset="2"/>
              <a:buChar char="Ø"/>
            </a:pPr>
            <a:endParaRPr lang="es-CL" dirty="0">
              <a:latin typeface="Calibri" pitchFamily="34" charset="0"/>
              <a:cs typeface="Calibri" pitchFamily="34" charset="0"/>
            </a:endParaRPr>
          </a:p>
        </p:txBody>
      </p:sp>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7</a:t>
            </a:fld>
            <a:endParaRPr lang="es-ES" dirty="0"/>
          </a:p>
        </p:txBody>
      </p:sp>
      <p:sp>
        <p:nvSpPr>
          <p:cNvPr id="7" name="6 Rectángulo"/>
          <p:cNvSpPr/>
          <p:nvPr/>
        </p:nvSpPr>
        <p:spPr>
          <a:xfrm>
            <a:off x="1115616" y="260648"/>
            <a:ext cx="4322465"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La Norma y sus objetivos</a:t>
            </a:r>
            <a:endParaRPr lang="es-CL"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374724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1926118"/>
            <a:ext cx="7560840" cy="4708981"/>
          </a:xfrm>
          <a:prstGeom prst="rect">
            <a:avLst/>
          </a:prstGeom>
          <a:noFill/>
        </p:spPr>
        <p:txBody>
          <a:bodyPr wrap="square" rtlCol="0">
            <a:spAutoFit/>
          </a:bodyPr>
          <a:lstStyle/>
          <a:p>
            <a:r>
              <a:rPr lang="es-CL" sz="2000" dirty="0" smtClean="0">
                <a:latin typeface="Calibri" pitchFamily="34" charset="0"/>
                <a:cs typeface="Calibri" pitchFamily="34" charset="0"/>
              </a:rPr>
              <a:t>Objetivos</a:t>
            </a:r>
          </a:p>
          <a:p>
            <a:endParaRPr lang="es-CL" dirty="0">
              <a:latin typeface="Calibri" pitchFamily="34" charset="0"/>
              <a:cs typeface="Calibri" pitchFamily="34" charset="0"/>
            </a:endParaRPr>
          </a:p>
          <a:p>
            <a:pPr marL="742950" lvl="1" indent="-285750" algn="just">
              <a:buFont typeface="Wingdings" pitchFamily="2" charset="2"/>
              <a:buChar char="Ø"/>
            </a:pPr>
            <a:r>
              <a:rPr lang="es-CL" dirty="0" smtClean="0">
                <a:latin typeface="Calibri" pitchFamily="34" charset="0"/>
                <a:cs typeface="Calibri" pitchFamily="34" charset="0"/>
              </a:rPr>
              <a:t>El objetivo principal de esta normativa es promover la adopción de buenas prácticas de gobierno corporativo por parte de las S.A abiertas, dada la importancia que ello tiene para el buen funcionamiento y desarrollo del mercado</a:t>
            </a:r>
          </a:p>
          <a:p>
            <a:pPr marL="742950" lvl="1" indent="-285750" algn="just">
              <a:buFont typeface="Wingdings" pitchFamily="2" charset="2"/>
              <a:buChar char="Ø"/>
            </a:pPr>
            <a:endParaRPr lang="es-CL" dirty="0" smtClean="0">
              <a:latin typeface="Calibri" pitchFamily="34" charset="0"/>
              <a:cs typeface="Calibri" pitchFamily="34" charset="0"/>
            </a:endParaRPr>
          </a:p>
          <a:p>
            <a:pPr marL="1200150" lvl="2" indent="-285750" algn="just">
              <a:buFont typeface="Arial" pitchFamily="34" charset="0"/>
              <a:buChar char="•"/>
            </a:pPr>
            <a:r>
              <a:rPr lang="es-CL" dirty="0" smtClean="0">
                <a:latin typeface="Calibri" pitchFamily="34" charset="0"/>
                <a:cs typeface="Calibri" pitchFamily="34" charset="0"/>
              </a:rPr>
              <a:t>Inversionistas más informados serían agentes activos de dicha promoción de buenos estándares de GC</a:t>
            </a:r>
          </a:p>
          <a:p>
            <a:pPr marL="1200150" lvl="2" indent="-285750" algn="just">
              <a:buFont typeface="Arial" pitchFamily="34" charset="0"/>
              <a:buChar char="•"/>
            </a:pPr>
            <a:endParaRPr lang="es-CL" dirty="0" smtClean="0">
              <a:latin typeface="Calibri" pitchFamily="34" charset="0"/>
              <a:cs typeface="Calibri" pitchFamily="34" charset="0"/>
            </a:endParaRPr>
          </a:p>
          <a:p>
            <a:pPr marL="1657350" lvl="3" indent="-285750" algn="just">
              <a:buFont typeface="Courier New" pitchFamily="49" charset="0"/>
              <a:buChar char="o"/>
            </a:pPr>
            <a:r>
              <a:rPr lang="es-CL" sz="1600" dirty="0" smtClean="0">
                <a:latin typeface="Calibri" pitchFamily="34" charset="0"/>
                <a:cs typeface="Calibri" pitchFamily="34" charset="0"/>
              </a:rPr>
              <a:t>A través del procesamiento directo de la información</a:t>
            </a:r>
          </a:p>
          <a:p>
            <a:pPr marL="1657350" lvl="3" indent="-285750" algn="just">
              <a:buFont typeface="Courier New" pitchFamily="49" charset="0"/>
              <a:buChar char="o"/>
            </a:pPr>
            <a:r>
              <a:rPr lang="es-CL" sz="1600" dirty="0" smtClean="0">
                <a:latin typeface="Calibri" pitchFamily="34" charset="0"/>
                <a:cs typeface="Calibri" pitchFamily="34" charset="0"/>
              </a:rPr>
              <a:t>A través de índices o </a:t>
            </a:r>
            <a:r>
              <a:rPr lang="es-CL" sz="1600" dirty="0" err="1" smtClean="0">
                <a:latin typeface="Calibri" pitchFamily="34" charset="0"/>
                <a:cs typeface="Calibri" pitchFamily="34" charset="0"/>
              </a:rPr>
              <a:t>rankings</a:t>
            </a:r>
            <a:r>
              <a:rPr lang="es-CL" sz="1600" dirty="0" smtClean="0">
                <a:latin typeface="Calibri" pitchFamily="34" charset="0"/>
                <a:cs typeface="Calibri" pitchFamily="34" charset="0"/>
              </a:rPr>
              <a:t> que puedan generar diversos actores del mercado, tales como Bolsas </a:t>
            </a:r>
            <a:r>
              <a:rPr lang="es-CL" sz="1600" dirty="0">
                <a:latin typeface="Calibri" pitchFamily="34" charset="0"/>
                <a:cs typeface="Calibri" pitchFamily="34" charset="0"/>
              </a:rPr>
              <a:t>de </a:t>
            </a:r>
            <a:r>
              <a:rPr lang="es-CL" sz="1600" dirty="0" smtClean="0">
                <a:latin typeface="Calibri" pitchFamily="34" charset="0"/>
                <a:cs typeface="Calibri" pitchFamily="34" charset="0"/>
              </a:rPr>
              <a:t>Valores </a:t>
            </a:r>
            <a:r>
              <a:rPr lang="es-CL" sz="1600" dirty="0">
                <a:latin typeface="Calibri" pitchFamily="34" charset="0"/>
                <a:cs typeface="Calibri" pitchFamily="34" charset="0"/>
              </a:rPr>
              <a:t>o </a:t>
            </a:r>
            <a:r>
              <a:rPr lang="es-CL" sz="1600" dirty="0" smtClean="0">
                <a:latin typeface="Calibri" pitchFamily="34" charset="0"/>
                <a:cs typeface="Calibri" pitchFamily="34" charset="0"/>
              </a:rPr>
              <a:t>Centros </a:t>
            </a:r>
            <a:r>
              <a:rPr lang="es-CL" sz="1600" dirty="0">
                <a:latin typeface="Calibri" pitchFamily="34" charset="0"/>
                <a:cs typeface="Calibri" pitchFamily="34" charset="0"/>
              </a:rPr>
              <a:t>de </a:t>
            </a:r>
            <a:r>
              <a:rPr lang="es-CL" sz="1600" dirty="0" smtClean="0">
                <a:latin typeface="Calibri" pitchFamily="34" charset="0"/>
                <a:cs typeface="Calibri" pitchFamily="34" charset="0"/>
              </a:rPr>
              <a:t>Gobierno Corporativo</a:t>
            </a:r>
          </a:p>
          <a:p>
            <a:pPr marL="742950" lvl="1" indent="-285750" algn="just">
              <a:buFont typeface="Wingdings" pitchFamily="2" charset="2"/>
              <a:buChar char="Ø"/>
            </a:pPr>
            <a:endParaRPr lang="es-CL" dirty="0" smtClean="0">
              <a:latin typeface="Calibri" pitchFamily="34" charset="0"/>
              <a:cs typeface="Calibri" pitchFamily="34" charset="0"/>
            </a:endParaRPr>
          </a:p>
          <a:p>
            <a:pPr marL="742950" lvl="1" indent="-285750" algn="just">
              <a:buFont typeface="Wingdings" pitchFamily="2" charset="2"/>
              <a:buChar char="Ø"/>
            </a:pPr>
            <a:endParaRPr lang="es-CL" dirty="0">
              <a:latin typeface="Calibri" pitchFamily="34" charset="0"/>
              <a:cs typeface="Calibri" pitchFamily="34" charset="0"/>
            </a:endParaRPr>
          </a:p>
          <a:p>
            <a:pPr lvl="1"/>
            <a:endParaRPr lang="es-CL" dirty="0">
              <a:latin typeface="Calibri" pitchFamily="34" charset="0"/>
              <a:cs typeface="Calibri" pitchFamily="34" charset="0"/>
            </a:endParaRPr>
          </a:p>
        </p:txBody>
      </p:sp>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8</a:t>
            </a:fld>
            <a:endParaRPr lang="es-ES" dirty="0"/>
          </a:p>
        </p:txBody>
      </p:sp>
      <p:sp>
        <p:nvSpPr>
          <p:cNvPr id="6" name="5 Rectángulo"/>
          <p:cNvSpPr/>
          <p:nvPr/>
        </p:nvSpPr>
        <p:spPr>
          <a:xfrm>
            <a:off x="1115616" y="260648"/>
            <a:ext cx="4322465"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La Norma y sus objetivos</a:t>
            </a:r>
            <a:endParaRPr lang="es-CL"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796680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1916832"/>
            <a:ext cx="7560840" cy="4585871"/>
          </a:xfrm>
          <a:prstGeom prst="rect">
            <a:avLst/>
          </a:prstGeom>
          <a:noFill/>
        </p:spPr>
        <p:txBody>
          <a:bodyPr wrap="square" rtlCol="0">
            <a:spAutoFit/>
          </a:bodyPr>
          <a:lstStyle/>
          <a:p>
            <a:r>
              <a:rPr lang="es-CL" sz="2000" dirty="0" smtClean="0">
                <a:latin typeface="Calibri" pitchFamily="34" charset="0"/>
                <a:cs typeface="Calibri" pitchFamily="34" charset="0"/>
              </a:rPr>
              <a:t>La experiencia internacional </a:t>
            </a:r>
            <a:endParaRPr lang="es-CL" sz="2000" dirty="0">
              <a:latin typeface="Calibri" pitchFamily="34" charset="0"/>
              <a:cs typeface="Calibri" pitchFamily="34" charset="0"/>
            </a:endParaRPr>
          </a:p>
          <a:p>
            <a:endParaRPr lang="es-CL" sz="2000" dirty="0" smtClean="0">
              <a:latin typeface="Calibri" pitchFamily="34" charset="0"/>
              <a:cs typeface="Calibri" pitchFamily="34" charset="0"/>
            </a:endParaRPr>
          </a:p>
          <a:p>
            <a:pPr marL="800100" lvl="1" indent="-342900" algn="just">
              <a:buFont typeface="Wingdings" pitchFamily="2" charset="2"/>
              <a:buChar char="Ø"/>
            </a:pPr>
            <a:r>
              <a:rPr lang="es-CL" dirty="0" smtClean="0">
                <a:latin typeface="Calibri" pitchFamily="34" charset="0"/>
                <a:cs typeface="Calibri" pitchFamily="34" charset="0"/>
              </a:rPr>
              <a:t>Las bolsas de Londres, Toronto, Hong-Kong, Oslo y Viena, por nombrar algunas, utilizan la autoevaluación de mejores prácticas de GC en formato “</a:t>
            </a:r>
            <a:r>
              <a:rPr lang="es-CL" i="1" dirty="0" err="1" smtClean="0">
                <a:latin typeface="Calibri" pitchFamily="34" charset="0"/>
                <a:cs typeface="Calibri" pitchFamily="34" charset="0"/>
              </a:rPr>
              <a:t>comply</a:t>
            </a:r>
            <a:r>
              <a:rPr lang="es-CL" i="1" dirty="0" smtClean="0">
                <a:latin typeface="Calibri" pitchFamily="34" charset="0"/>
                <a:cs typeface="Calibri" pitchFamily="34" charset="0"/>
              </a:rPr>
              <a:t> </a:t>
            </a:r>
            <a:r>
              <a:rPr lang="es-CL" i="1" dirty="0" err="1" smtClean="0">
                <a:latin typeface="Calibri" pitchFamily="34" charset="0"/>
                <a:cs typeface="Calibri" pitchFamily="34" charset="0"/>
              </a:rPr>
              <a:t>or</a:t>
            </a:r>
            <a:r>
              <a:rPr lang="es-CL" i="1" dirty="0" smtClean="0">
                <a:latin typeface="Calibri" pitchFamily="34" charset="0"/>
                <a:cs typeface="Calibri" pitchFamily="34" charset="0"/>
              </a:rPr>
              <a:t> </a:t>
            </a:r>
            <a:r>
              <a:rPr lang="es-CL" i="1" dirty="0" err="1" smtClean="0">
                <a:latin typeface="Calibri" pitchFamily="34" charset="0"/>
                <a:cs typeface="Calibri" pitchFamily="34" charset="0"/>
              </a:rPr>
              <a:t>explain</a:t>
            </a:r>
            <a:r>
              <a:rPr lang="es-CL" dirty="0" smtClean="0">
                <a:latin typeface="Calibri" pitchFamily="34" charset="0"/>
                <a:cs typeface="Calibri" pitchFamily="34" charset="0"/>
              </a:rPr>
              <a:t>”</a:t>
            </a:r>
          </a:p>
          <a:p>
            <a:pPr marL="800100" lvl="1" indent="-342900" algn="just">
              <a:buFont typeface="Wingdings" pitchFamily="2" charset="2"/>
              <a:buChar char="Ø"/>
            </a:pPr>
            <a:endParaRPr lang="es-CL" dirty="0" smtClean="0">
              <a:latin typeface="Calibri" pitchFamily="34" charset="0"/>
              <a:cs typeface="Calibri" pitchFamily="34" charset="0"/>
            </a:endParaRPr>
          </a:p>
          <a:p>
            <a:pPr marL="800100" lvl="1" indent="-342900" algn="just">
              <a:buFont typeface="Wingdings" pitchFamily="2" charset="2"/>
              <a:buChar char="Ø"/>
            </a:pPr>
            <a:r>
              <a:rPr lang="es-CL" dirty="0" smtClean="0">
                <a:latin typeface="Calibri" pitchFamily="34" charset="0"/>
                <a:cs typeface="Calibri" pitchFamily="34" charset="0"/>
              </a:rPr>
              <a:t>Dentro de las experiencias regionales, a partir del año 2004 la Comisión Nacional de Empresas y Valores de Perú comenzó a utilizar un formato similar de autoevaluación</a:t>
            </a:r>
          </a:p>
          <a:p>
            <a:pPr marL="800100" lvl="1" indent="-342900" algn="just">
              <a:buFont typeface="Wingdings" pitchFamily="2" charset="2"/>
              <a:buChar char="Ø"/>
            </a:pPr>
            <a:endParaRPr lang="es-CL" dirty="0">
              <a:latin typeface="Calibri" pitchFamily="34" charset="0"/>
              <a:cs typeface="Calibri" pitchFamily="34" charset="0"/>
            </a:endParaRPr>
          </a:p>
          <a:p>
            <a:pPr marL="800100" lvl="1" indent="-342900" algn="just">
              <a:buFont typeface="Wingdings" pitchFamily="2" charset="2"/>
              <a:buChar char="Ø"/>
            </a:pPr>
            <a:r>
              <a:rPr lang="es-CL" dirty="0" smtClean="0">
                <a:latin typeface="Calibri" pitchFamily="34" charset="0"/>
                <a:cs typeface="Calibri" pitchFamily="34" charset="0"/>
              </a:rPr>
              <a:t>A su vez, el </a:t>
            </a:r>
            <a:r>
              <a:rPr lang="es-CL" dirty="0">
                <a:latin typeface="Calibri" pitchFamily="34" charset="0"/>
                <a:cs typeface="Calibri" pitchFamily="34" charset="0"/>
              </a:rPr>
              <a:t>año 2008 la Bolsa de Valores de Lima  comenzó a construir un </a:t>
            </a:r>
            <a:r>
              <a:rPr lang="es-CL" dirty="0" smtClean="0">
                <a:latin typeface="Calibri" pitchFamily="34" charset="0"/>
                <a:cs typeface="Calibri" pitchFamily="34" charset="0"/>
              </a:rPr>
              <a:t>índice, donde uno de los insumos son las autoevaluaciones de buenas prácticas de GC. El objetivo de éste es dar </a:t>
            </a:r>
            <a:r>
              <a:rPr lang="es-CL" dirty="0">
                <a:latin typeface="Calibri" pitchFamily="34" charset="0"/>
                <a:cs typeface="Calibri" pitchFamily="34" charset="0"/>
              </a:rPr>
              <a:t>mayor visibilidad a las sociedades </a:t>
            </a:r>
            <a:r>
              <a:rPr lang="es-CL" dirty="0" smtClean="0">
                <a:latin typeface="Calibri" pitchFamily="34" charset="0"/>
                <a:cs typeface="Calibri" pitchFamily="34" charset="0"/>
              </a:rPr>
              <a:t>que cumplan con los </a:t>
            </a:r>
            <a:r>
              <a:rPr lang="es-CL" dirty="0">
                <a:latin typeface="Calibri" pitchFamily="34" charset="0"/>
                <a:cs typeface="Calibri" pitchFamily="34" charset="0"/>
              </a:rPr>
              <a:t>estándares de </a:t>
            </a:r>
            <a:r>
              <a:rPr lang="es-CL" dirty="0" smtClean="0">
                <a:latin typeface="Calibri" pitchFamily="34" charset="0"/>
                <a:cs typeface="Calibri" pitchFamily="34" charset="0"/>
              </a:rPr>
              <a:t>mejor manera</a:t>
            </a:r>
            <a:endParaRPr lang="es-CL" dirty="0">
              <a:latin typeface="Calibri" pitchFamily="34" charset="0"/>
              <a:cs typeface="Calibri" pitchFamily="34" charset="0"/>
            </a:endParaRPr>
          </a:p>
          <a:p>
            <a:pPr marL="800100" lvl="1" indent="-342900">
              <a:buFont typeface="Wingdings" pitchFamily="2" charset="2"/>
              <a:buChar char="Ø"/>
            </a:pPr>
            <a:endParaRPr lang="es-CL" dirty="0" smtClean="0">
              <a:latin typeface="Calibri" pitchFamily="34" charset="0"/>
              <a:cs typeface="Calibri" pitchFamily="34" charset="0"/>
            </a:endParaRPr>
          </a:p>
          <a:p>
            <a:pPr marL="800100" lvl="1" indent="-342900">
              <a:buFont typeface="Wingdings" pitchFamily="2" charset="2"/>
              <a:buChar char="Ø"/>
            </a:pPr>
            <a:endParaRPr lang="es-CL" dirty="0">
              <a:latin typeface="Calibri" pitchFamily="34" charset="0"/>
              <a:cs typeface="Calibri" pitchFamily="34" charset="0"/>
            </a:endParaRPr>
          </a:p>
        </p:txBody>
      </p:sp>
      <p:sp>
        <p:nvSpPr>
          <p:cNvPr id="5" name="4 Marcador de número de diapositiva"/>
          <p:cNvSpPr>
            <a:spLocks noGrp="1"/>
          </p:cNvSpPr>
          <p:nvPr>
            <p:ph type="sldNum" sz="quarter" idx="12"/>
          </p:nvPr>
        </p:nvSpPr>
        <p:spPr/>
        <p:txBody>
          <a:bodyPr/>
          <a:lstStyle/>
          <a:p>
            <a:pPr>
              <a:defRPr/>
            </a:pPr>
            <a:fld id="{BE4650BC-720C-4336-80B8-3818C40E8136}" type="slidenum">
              <a:rPr lang="es-ES" smtClean="0"/>
              <a:pPr>
                <a:defRPr/>
              </a:pPr>
              <a:t>9</a:t>
            </a:fld>
            <a:endParaRPr lang="es-ES" dirty="0"/>
          </a:p>
        </p:txBody>
      </p:sp>
      <p:sp>
        <p:nvSpPr>
          <p:cNvPr id="6" name="5 Rectángulo"/>
          <p:cNvSpPr/>
          <p:nvPr/>
        </p:nvSpPr>
        <p:spPr>
          <a:xfrm>
            <a:off x="1115616" y="260648"/>
            <a:ext cx="4322465" cy="535531"/>
          </a:xfrm>
          <a:prstGeom prst="rect">
            <a:avLst/>
          </a:prstGeom>
        </p:spPr>
        <p:txBody>
          <a:bodyPr wrap="none">
            <a:spAutoFit/>
          </a:bodyPr>
          <a:lstStyle/>
          <a:p>
            <a:pPr eaLnBrk="1" hangingPunct="1">
              <a:lnSpc>
                <a:spcPct val="90000"/>
              </a:lnSpc>
            </a:pPr>
            <a:r>
              <a:rPr lang="es-CL" sz="3200" dirty="0" smtClean="0">
                <a:solidFill>
                  <a:schemeClr val="bg1"/>
                </a:solidFill>
                <a:latin typeface="Calibri" pitchFamily="34" charset="0"/>
                <a:cs typeface="Calibri" pitchFamily="34" charset="0"/>
              </a:rPr>
              <a:t>La Norma y sus objetivos</a:t>
            </a:r>
            <a:endParaRPr lang="es-CL"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25902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Capacitacion Introductoria SVS">
  <a:themeElements>
    <a:clrScheme name="Capacitacion Introductoria SV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pacitacion Introductoria SV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acitacion Introductoria SV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pacitacion Introductoria SV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pacitacion Introductoria SV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pacitacion Introductoria SV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pacitacion Introductoria SV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pacitacion Introductoria SV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pacitacion Introductoria SV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pacitacion Introductoria SV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pacitacion Introductoria SV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pacitacion Introductoria SV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pacitacion Introductoria SV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pacitacion Introductoria SV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7332</TotalTime>
  <Words>1605</Words>
  <Application>Microsoft Office PowerPoint</Application>
  <PresentationFormat>Presentación en pantalla (4:3)</PresentationFormat>
  <Paragraphs>193</Paragraphs>
  <Slides>18</Slides>
  <Notes>18</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Capacitacion Introductoria SVS</vt:lpstr>
      <vt:lpstr>Norma de Buenas Prácticas de Gobierno Corporativo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Norma de Buenas Prácticas de Gobierno Corporativo</vt:lpstr>
    </vt:vector>
  </TitlesOfParts>
  <Company>Superintendencia de Valores y Seguros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Superintendencia de Valores y Seguros</dc:creator>
  <cp:lastModifiedBy>Pezoa Flores Vanessa Olivia</cp:lastModifiedBy>
  <cp:revision>236</cp:revision>
  <cp:lastPrinted>2012-04-12T00:03:15Z</cp:lastPrinted>
  <dcterms:created xsi:type="dcterms:W3CDTF">2009-08-24T15:46:07Z</dcterms:created>
  <dcterms:modified xsi:type="dcterms:W3CDTF">2012-07-04T16:22:48Z</dcterms:modified>
</cp:coreProperties>
</file>